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62" r:id="rId5"/>
    <p:sldId id="270" r:id="rId6"/>
    <p:sldId id="272" r:id="rId7"/>
    <p:sldId id="271" r:id="rId8"/>
    <p:sldId id="273" r:id="rId9"/>
    <p:sldId id="274" r:id="rId10"/>
  </p:sldIdLst>
  <p:sldSz cx="9144000" cy="5715000" type="screen16x10"/>
  <p:notesSz cx="6797675" cy="9926638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2"/>
            <p14:sldId id="270"/>
            <p14:sldId id="272"/>
            <p14:sldId id="271"/>
            <p14:sldId id="273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079D2-9379-486F-82D0-F3B5FDFBDE1E}" v="1" dt="2021-07-13T08:32:24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80109" autoAdjust="0"/>
  </p:normalViewPr>
  <p:slideViewPr>
    <p:cSldViewPr snapToGrid="0" snapToObjects="1">
      <p:cViewPr varScale="1">
        <p:scale>
          <a:sx n="82" d="100"/>
          <a:sy n="82" d="100"/>
        </p:scale>
        <p:origin x="1474" y="6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9203B6-D501-4E44-95AB-C0A2167B839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4B04C0BC-75EE-4AF4-983E-B7B16173B598}">
      <dgm:prSet phldrT="[Texte]"/>
      <dgm:spPr/>
      <dgm:t>
        <a:bodyPr/>
        <a:lstStyle/>
        <a:p>
          <a:r>
            <a:rPr lang="fr-FR" dirty="0">
              <a:latin typeface="Verdana" panose="020B0604030504040204" pitchFamily="34" charset="0"/>
              <a:ea typeface="Verdana" panose="020B0604030504040204" pitchFamily="34" charset="0"/>
            </a:rPr>
            <a:t>Automatisation</a:t>
          </a:r>
        </a:p>
      </dgm:t>
    </dgm:pt>
    <dgm:pt modelId="{8A1D41BC-6257-4C9E-9D98-3BA1DA3FC2ED}" type="parTrans" cxnId="{F0350019-558B-4A3D-B62F-51B78D6C7F67}">
      <dgm:prSet/>
      <dgm:spPr/>
      <dgm:t>
        <a:bodyPr/>
        <a:lstStyle/>
        <a:p>
          <a:endParaRPr lang="fr-FR"/>
        </a:p>
      </dgm:t>
    </dgm:pt>
    <dgm:pt modelId="{B83BEF72-5968-4CCD-99CC-D13EDCC0E6ED}" type="sibTrans" cxnId="{F0350019-558B-4A3D-B62F-51B78D6C7F67}">
      <dgm:prSet/>
      <dgm:spPr/>
      <dgm:t>
        <a:bodyPr/>
        <a:lstStyle/>
        <a:p>
          <a:endParaRPr lang="fr-FR"/>
        </a:p>
      </dgm:t>
    </dgm:pt>
    <dgm:pt modelId="{B7D2F6E5-3C43-4A35-ACB3-ECBBC414BC26}">
      <dgm:prSet phldrT="[Texte]"/>
      <dgm:spPr/>
      <dgm:t>
        <a:bodyPr/>
        <a:lstStyle/>
        <a:p>
          <a:r>
            <a:rPr lang="fr-FR" dirty="0">
              <a:latin typeface="Verdana" panose="020B0604030504040204" pitchFamily="34" charset="0"/>
              <a:ea typeface="Verdana" panose="020B0604030504040204" pitchFamily="34" charset="0"/>
            </a:rPr>
            <a:t>Dématérialisation</a:t>
          </a:r>
        </a:p>
      </dgm:t>
    </dgm:pt>
    <dgm:pt modelId="{9C9D2A05-D189-4BFF-A5F1-A855F0B8E033}" type="parTrans" cxnId="{6DD92681-56F5-4D0E-9828-95FDDDA22E12}">
      <dgm:prSet/>
      <dgm:spPr/>
      <dgm:t>
        <a:bodyPr/>
        <a:lstStyle/>
        <a:p>
          <a:endParaRPr lang="fr-FR"/>
        </a:p>
      </dgm:t>
    </dgm:pt>
    <dgm:pt modelId="{DDE0779F-F58C-45F5-8E9C-10ECE0188AE0}" type="sibTrans" cxnId="{6DD92681-56F5-4D0E-9828-95FDDDA22E12}">
      <dgm:prSet/>
      <dgm:spPr/>
      <dgm:t>
        <a:bodyPr/>
        <a:lstStyle/>
        <a:p>
          <a:endParaRPr lang="fr-FR"/>
        </a:p>
      </dgm:t>
    </dgm:pt>
    <dgm:pt modelId="{686AEBF2-3EE4-4569-AE68-277D8EBED583}">
      <dgm:prSet phldrT="[Texte]"/>
      <dgm:spPr>
        <a:solidFill>
          <a:schemeClr val="lt1">
            <a:hueOff val="0"/>
            <a:satOff val="0"/>
            <a:lumOff val="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fr-FR" dirty="0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</a:rPr>
            <a:t>Transition numérique</a:t>
          </a:r>
        </a:p>
      </dgm:t>
    </dgm:pt>
    <dgm:pt modelId="{32AEE707-CAA8-44D6-9266-4979511AFF76}" type="parTrans" cxnId="{726B2D05-03AA-4140-9FEA-EA7F598B9E6D}">
      <dgm:prSet/>
      <dgm:spPr/>
      <dgm:t>
        <a:bodyPr/>
        <a:lstStyle/>
        <a:p>
          <a:endParaRPr lang="fr-FR"/>
        </a:p>
      </dgm:t>
    </dgm:pt>
    <dgm:pt modelId="{33EE3871-E048-4CBA-84A3-0E60D9D3402D}" type="sibTrans" cxnId="{726B2D05-03AA-4140-9FEA-EA7F598B9E6D}">
      <dgm:prSet/>
      <dgm:spPr/>
      <dgm:t>
        <a:bodyPr/>
        <a:lstStyle/>
        <a:p>
          <a:endParaRPr lang="fr-FR"/>
        </a:p>
      </dgm:t>
    </dgm:pt>
    <dgm:pt modelId="{F4CCE87A-09D2-488F-BF53-5279AC8D70C0}">
      <dgm:prSet phldrT="[Texte]"/>
      <dgm:spPr/>
      <dgm:t>
        <a:bodyPr/>
        <a:lstStyle/>
        <a:p>
          <a:r>
            <a:rPr lang="fr-FR" dirty="0">
              <a:latin typeface="Verdana" panose="020B0604030504040204" pitchFamily="34" charset="0"/>
              <a:ea typeface="Verdana" panose="020B0604030504040204" pitchFamily="34" charset="0"/>
            </a:rPr>
            <a:t>Désintermédiation/ré-intermédiation</a:t>
          </a:r>
        </a:p>
      </dgm:t>
    </dgm:pt>
    <dgm:pt modelId="{6EB56C13-F981-470F-B1EB-84F6CDE39A27}" type="parTrans" cxnId="{2C8936A1-A5DA-4375-8D72-F1146C732D3B}">
      <dgm:prSet/>
      <dgm:spPr/>
      <dgm:t>
        <a:bodyPr/>
        <a:lstStyle/>
        <a:p>
          <a:endParaRPr lang="fr-FR"/>
        </a:p>
      </dgm:t>
    </dgm:pt>
    <dgm:pt modelId="{FB623F93-4B5F-4768-BD24-E0C1C3B8F6A8}" type="sibTrans" cxnId="{2C8936A1-A5DA-4375-8D72-F1146C732D3B}">
      <dgm:prSet/>
      <dgm:spPr/>
      <dgm:t>
        <a:bodyPr/>
        <a:lstStyle/>
        <a:p>
          <a:endParaRPr lang="fr-FR"/>
        </a:p>
      </dgm:t>
    </dgm:pt>
    <dgm:pt modelId="{701F9283-D4B5-42D6-A49A-759B249C4825}" type="pres">
      <dgm:prSet presAssocID="{C19203B6-D501-4E44-95AB-C0A2167B8398}" presName="compositeShape" presStyleCnt="0">
        <dgm:presLayoutVars>
          <dgm:dir/>
          <dgm:resizeHandles/>
        </dgm:presLayoutVars>
      </dgm:prSet>
      <dgm:spPr/>
    </dgm:pt>
    <dgm:pt modelId="{21340818-74DC-4E27-9344-C463719176CD}" type="pres">
      <dgm:prSet presAssocID="{C19203B6-D501-4E44-95AB-C0A2167B8398}" presName="pyramid" presStyleLbl="node1" presStyleIdx="0" presStyleCnt="1" custLinFactNeighborX="10988" custLinFactNeighborY="-1304"/>
      <dgm:spPr/>
    </dgm:pt>
    <dgm:pt modelId="{BAE7E4ED-A338-43D1-9E41-AC6B353B5481}" type="pres">
      <dgm:prSet presAssocID="{C19203B6-D501-4E44-95AB-C0A2167B8398}" presName="theList" presStyleCnt="0"/>
      <dgm:spPr/>
    </dgm:pt>
    <dgm:pt modelId="{05862FF0-00A3-41E4-825D-E5EE67F1A0C4}" type="pres">
      <dgm:prSet presAssocID="{4B04C0BC-75EE-4AF4-983E-B7B16173B598}" presName="aNode" presStyleLbl="fgAcc1" presStyleIdx="0" presStyleCnt="4" custLinFactY="-27435" custLinFactNeighborX="-33640" custLinFactNeighborY="-100000">
        <dgm:presLayoutVars>
          <dgm:bulletEnabled val="1"/>
        </dgm:presLayoutVars>
      </dgm:prSet>
      <dgm:spPr/>
    </dgm:pt>
    <dgm:pt modelId="{FC0CC152-850F-42F2-9ACA-C5FEED1A4D16}" type="pres">
      <dgm:prSet presAssocID="{4B04C0BC-75EE-4AF4-983E-B7B16173B598}" presName="aSpace" presStyleCnt="0"/>
      <dgm:spPr/>
    </dgm:pt>
    <dgm:pt modelId="{AE59F6C3-E2F9-45B7-B781-E07684CF1168}" type="pres">
      <dgm:prSet presAssocID="{B7D2F6E5-3C43-4A35-ACB3-ECBBC414BC26}" presName="aNode" presStyleLbl="fgAcc1" presStyleIdx="1" presStyleCnt="4" custLinFactX="-753" custLinFactY="256319" custLinFactNeighborX="-100000" custLinFactNeighborY="300000">
        <dgm:presLayoutVars>
          <dgm:bulletEnabled val="1"/>
        </dgm:presLayoutVars>
      </dgm:prSet>
      <dgm:spPr/>
    </dgm:pt>
    <dgm:pt modelId="{FFC79A10-B144-4880-A59C-18FB3731B317}" type="pres">
      <dgm:prSet presAssocID="{B7D2F6E5-3C43-4A35-ACB3-ECBBC414BC26}" presName="aSpace" presStyleCnt="0"/>
      <dgm:spPr/>
    </dgm:pt>
    <dgm:pt modelId="{825F19CC-2C13-4AE4-B091-B95C2D63B308}" type="pres">
      <dgm:prSet presAssocID="{686AEBF2-3EE4-4569-AE68-277D8EBED583}" presName="aNode" presStyleLbl="fgAcc1" presStyleIdx="2" presStyleCnt="4" custLinFactNeighborX="-31286" custLinFactNeighborY="-58688">
        <dgm:presLayoutVars>
          <dgm:bulletEnabled val="1"/>
        </dgm:presLayoutVars>
      </dgm:prSet>
      <dgm:spPr/>
    </dgm:pt>
    <dgm:pt modelId="{2260DDAF-02C0-4A35-82EC-94E64B3EE83E}" type="pres">
      <dgm:prSet presAssocID="{686AEBF2-3EE4-4569-AE68-277D8EBED583}" presName="aSpace" presStyleCnt="0"/>
      <dgm:spPr/>
    </dgm:pt>
    <dgm:pt modelId="{6D6EBA01-9BF9-4DCF-9527-03DEF79AA92E}" type="pres">
      <dgm:prSet presAssocID="{F4CCE87A-09D2-488F-BF53-5279AC8D70C0}" presName="aNode" presStyleLbl="fgAcc1" presStyleIdx="3" presStyleCnt="4" custLinFactY="56319" custLinFactNeighborX="40634" custLinFactNeighborY="100000">
        <dgm:presLayoutVars>
          <dgm:bulletEnabled val="1"/>
        </dgm:presLayoutVars>
      </dgm:prSet>
      <dgm:spPr/>
    </dgm:pt>
    <dgm:pt modelId="{C0C2B36A-4320-4D53-9C98-48663F6CA156}" type="pres">
      <dgm:prSet presAssocID="{F4CCE87A-09D2-488F-BF53-5279AC8D70C0}" presName="aSpace" presStyleCnt="0"/>
      <dgm:spPr/>
    </dgm:pt>
  </dgm:ptLst>
  <dgm:cxnLst>
    <dgm:cxn modelId="{726B2D05-03AA-4140-9FEA-EA7F598B9E6D}" srcId="{C19203B6-D501-4E44-95AB-C0A2167B8398}" destId="{686AEBF2-3EE4-4569-AE68-277D8EBED583}" srcOrd="2" destOrd="0" parTransId="{32AEE707-CAA8-44D6-9266-4979511AFF76}" sibTransId="{33EE3871-E048-4CBA-84A3-0E60D9D3402D}"/>
    <dgm:cxn modelId="{697A0413-5E21-4509-81D7-1B57D58DE3C8}" type="presOf" srcId="{B7D2F6E5-3C43-4A35-ACB3-ECBBC414BC26}" destId="{AE59F6C3-E2F9-45B7-B781-E07684CF1168}" srcOrd="0" destOrd="0" presId="urn:microsoft.com/office/officeart/2005/8/layout/pyramid2"/>
    <dgm:cxn modelId="{F0350019-558B-4A3D-B62F-51B78D6C7F67}" srcId="{C19203B6-D501-4E44-95AB-C0A2167B8398}" destId="{4B04C0BC-75EE-4AF4-983E-B7B16173B598}" srcOrd="0" destOrd="0" parTransId="{8A1D41BC-6257-4C9E-9D98-3BA1DA3FC2ED}" sibTransId="{B83BEF72-5968-4CCD-99CC-D13EDCC0E6ED}"/>
    <dgm:cxn modelId="{0D4A8331-3648-40F3-A10E-DE543DE30959}" type="presOf" srcId="{F4CCE87A-09D2-488F-BF53-5279AC8D70C0}" destId="{6D6EBA01-9BF9-4DCF-9527-03DEF79AA92E}" srcOrd="0" destOrd="0" presId="urn:microsoft.com/office/officeart/2005/8/layout/pyramid2"/>
    <dgm:cxn modelId="{CD05B031-6331-49C0-9A61-48209C55CABC}" type="presOf" srcId="{686AEBF2-3EE4-4569-AE68-277D8EBED583}" destId="{825F19CC-2C13-4AE4-B091-B95C2D63B308}" srcOrd="0" destOrd="0" presId="urn:microsoft.com/office/officeart/2005/8/layout/pyramid2"/>
    <dgm:cxn modelId="{A0A20B5A-0D9D-4A78-AD79-E3F8501CB462}" type="presOf" srcId="{C19203B6-D501-4E44-95AB-C0A2167B8398}" destId="{701F9283-D4B5-42D6-A49A-759B249C4825}" srcOrd="0" destOrd="0" presId="urn:microsoft.com/office/officeart/2005/8/layout/pyramid2"/>
    <dgm:cxn modelId="{6DD92681-56F5-4D0E-9828-95FDDDA22E12}" srcId="{C19203B6-D501-4E44-95AB-C0A2167B8398}" destId="{B7D2F6E5-3C43-4A35-ACB3-ECBBC414BC26}" srcOrd="1" destOrd="0" parTransId="{9C9D2A05-D189-4BFF-A5F1-A855F0B8E033}" sibTransId="{DDE0779F-F58C-45F5-8E9C-10ECE0188AE0}"/>
    <dgm:cxn modelId="{2C8936A1-A5DA-4375-8D72-F1146C732D3B}" srcId="{C19203B6-D501-4E44-95AB-C0A2167B8398}" destId="{F4CCE87A-09D2-488F-BF53-5279AC8D70C0}" srcOrd="3" destOrd="0" parTransId="{6EB56C13-F981-470F-B1EB-84F6CDE39A27}" sibTransId="{FB623F93-4B5F-4768-BD24-E0C1C3B8F6A8}"/>
    <dgm:cxn modelId="{051AD8FB-A30A-4840-A1A8-C13CB7A3B714}" type="presOf" srcId="{4B04C0BC-75EE-4AF4-983E-B7B16173B598}" destId="{05862FF0-00A3-41E4-825D-E5EE67F1A0C4}" srcOrd="0" destOrd="0" presId="urn:microsoft.com/office/officeart/2005/8/layout/pyramid2"/>
    <dgm:cxn modelId="{9DAE3469-4B3F-4D37-A7C1-B331F9C9A970}" type="presParOf" srcId="{701F9283-D4B5-42D6-A49A-759B249C4825}" destId="{21340818-74DC-4E27-9344-C463719176CD}" srcOrd="0" destOrd="0" presId="urn:microsoft.com/office/officeart/2005/8/layout/pyramid2"/>
    <dgm:cxn modelId="{B797ACCC-8729-45B7-9A24-84225E09E5E7}" type="presParOf" srcId="{701F9283-D4B5-42D6-A49A-759B249C4825}" destId="{BAE7E4ED-A338-43D1-9E41-AC6B353B5481}" srcOrd="1" destOrd="0" presId="urn:microsoft.com/office/officeart/2005/8/layout/pyramid2"/>
    <dgm:cxn modelId="{3E242AF7-B42A-4C91-B75F-6813C3AD8BF6}" type="presParOf" srcId="{BAE7E4ED-A338-43D1-9E41-AC6B353B5481}" destId="{05862FF0-00A3-41E4-825D-E5EE67F1A0C4}" srcOrd="0" destOrd="0" presId="urn:microsoft.com/office/officeart/2005/8/layout/pyramid2"/>
    <dgm:cxn modelId="{F597C534-4966-495C-A278-9B1C3BEB293E}" type="presParOf" srcId="{BAE7E4ED-A338-43D1-9E41-AC6B353B5481}" destId="{FC0CC152-850F-42F2-9ACA-C5FEED1A4D16}" srcOrd="1" destOrd="0" presId="urn:microsoft.com/office/officeart/2005/8/layout/pyramid2"/>
    <dgm:cxn modelId="{F17EC5F6-A776-4347-87F3-F91E02AC431C}" type="presParOf" srcId="{BAE7E4ED-A338-43D1-9E41-AC6B353B5481}" destId="{AE59F6C3-E2F9-45B7-B781-E07684CF1168}" srcOrd="2" destOrd="0" presId="urn:microsoft.com/office/officeart/2005/8/layout/pyramid2"/>
    <dgm:cxn modelId="{D0EB2FC1-4E9D-4619-9CFB-FC1E7320DB6F}" type="presParOf" srcId="{BAE7E4ED-A338-43D1-9E41-AC6B353B5481}" destId="{FFC79A10-B144-4880-A59C-18FB3731B317}" srcOrd="3" destOrd="0" presId="urn:microsoft.com/office/officeart/2005/8/layout/pyramid2"/>
    <dgm:cxn modelId="{C6F86E24-A086-425B-A8EF-226DE273ABD9}" type="presParOf" srcId="{BAE7E4ED-A338-43D1-9E41-AC6B353B5481}" destId="{825F19CC-2C13-4AE4-B091-B95C2D63B308}" srcOrd="4" destOrd="0" presId="urn:microsoft.com/office/officeart/2005/8/layout/pyramid2"/>
    <dgm:cxn modelId="{5F174124-FABD-43B2-9271-C520FB135A02}" type="presParOf" srcId="{BAE7E4ED-A338-43D1-9E41-AC6B353B5481}" destId="{2260DDAF-02C0-4A35-82EC-94E64B3EE83E}" srcOrd="5" destOrd="0" presId="urn:microsoft.com/office/officeart/2005/8/layout/pyramid2"/>
    <dgm:cxn modelId="{944A71B0-1F60-445A-85EF-771B62674FC4}" type="presParOf" srcId="{BAE7E4ED-A338-43D1-9E41-AC6B353B5481}" destId="{6D6EBA01-9BF9-4DCF-9527-03DEF79AA92E}" srcOrd="6" destOrd="0" presId="urn:microsoft.com/office/officeart/2005/8/layout/pyramid2"/>
    <dgm:cxn modelId="{FB205EE0-ACF6-42A0-944D-85ED53967E1A}" type="presParOf" srcId="{BAE7E4ED-A338-43D1-9E41-AC6B353B5481}" destId="{C0C2B36A-4320-4D53-9C98-48663F6CA156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340818-74DC-4E27-9344-C463719176CD}">
      <dsp:nvSpPr>
        <dsp:cNvPr id="0" name=""/>
        <dsp:cNvSpPr/>
      </dsp:nvSpPr>
      <dsp:spPr>
        <a:xfrm>
          <a:off x="1808261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62FF0-00A3-41E4-825D-E5EE67F1A0C4}">
      <dsp:nvSpPr>
        <dsp:cNvPr id="0" name=""/>
        <dsp:cNvSpPr/>
      </dsp:nvSpPr>
      <dsp:spPr>
        <a:xfrm>
          <a:off x="2505075" y="118341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>
              <a:latin typeface="Verdana" panose="020B0604030504040204" pitchFamily="34" charset="0"/>
              <a:ea typeface="Verdana" panose="020B0604030504040204" pitchFamily="34" charset="0"/>
            </a:rPr>
            <a:t>Automatisation</a:t>
          </a:r>
        </a:p>
      </dsp:txBody>
      <dsp:txXfrm>
        <a:off x="2540335" y="153601"/>
        <a:ext cx="2571080" cy="651792"/>
      </dsp:txXfrm>
    </dsp:sp>
    <dsp:sp modelId="{AE59F6C3-E2F9-45B7-B781-E07684CF1168}">
      <dsp:nvSpPr>
        <dsp:cNvPr id="0" name=""/>
        <dsp:cNvSpPr/>
      </dsp:nvSpPr>
      <dsp:spPr>
        <a:xfrm>
          <a:off x="732218" y="3341687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>
              <a:latin typeface="Verdana" panose="020B0604030504040204" pitchFamily="34" charset="0"/>
              <a:ea typeface="Verdana" panose="020B0604030504040204" pitchFamily="34" charset="0"/>
            </a:rPr>
            <a:t>Dématérialisation</a:t>
          </a:r>
        </a:p>
      </dsp:txBody>
      <dsp:txXfrm>
        <a:off x="767478" y="3376947"/>
        <a:ext cx="2571080" cy="651792"/>
      </dsp:txXfrm>
    </dsp:sp>
    <dsp:sp modelId="{825F19CC-2C13-4AE4-B091-B95C2D63B308}">
      <dsp:nvSpPr>
        <dsp:cNvPr id="0" name=""/>
        <dsp:cNvSpPr/>
      </dsp:nvSpPr>
      <dsp:spPr>
        <a:xfrm>
          <a:off x="2567258" y="1979011"/>
          <a:ext cx="2641600" cy="722312"/>
        </a:xfrm>
        <a:prstGeom prst="roundRect">
          <a:avLst/>
        </a:prstGeom>
        <a:solidFill>
          <a:schemeClr val="lt1">
            <a:hueOff val="0"/>
            <a:satOff val="0"/>
            <a:lum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</a:rPr>
            <a:t>Transition numérique</a:t>
          </a:r>
        </a:p>
      </dsp:txBody>
      <dsp:txXfrm>
        <a:off x="2602518" y="2014271"/>
        <a:ext cx="2571080" cy="651792"/>
      </dsp:txXfrm>
    </dsp:sp>
    <dsp:sp modelId="{6D6EBA01-9BF9-4DCF-9527-03DEF79AA92E}">
      <dsp:nvSpPr>
        <dsp:cNvPr id="0" name=""/>
        <dsp:cNvSpPr/>
      </dsp:nvSpPr>
      <dsp:spPr>
        <a:xfrm>
          <a:off x="4467097" y="3341687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>
              <a:latin typeface="Verdana" panose="020B0604030504040204" pitchFamily="34" charset="0"/>
              <a:ea typeface="Verdana" panose="020B0604030504040204" pitchFamily="34" charset="0"/>
            </a:rPr>
            <a:t>Désintermédiation/ré-intermédiation</a:t>
          </a:r>
        </a:p>
      </dsp:txBody>
      <dsp:txXfrm>
        <a:off x="4502357" y="3376947"/>
        <a:ext cx="2571080" cy="651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471408-C1D8-4E6E-BBB6-AC0CFF31D838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241425"/>
            <a:ext cx="5359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4ECA54-043F-4FB0-A4DC-CBD586E527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676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Revenir sur le mot numérique</a:t>
            </a:r>
            <a:r>
              <a:rPr lang="fr-FR" baseline="0" dirty="0"/>
              <a:t> :</a:t>
            </a:r>
          </a:p>
          <a:p>
            <a:pPr marL="171450" indent="-171450">
              <a:buFontTx/>
              <a:buChar char="-"/>
            </a:pPr>
            <a:r>
              <a:rPr lang="fr-FR" baseline="0" dirty="0"/>
              <a:t>Un adjectif en informatique « </a:t>
            </a:r>
            <a:r>
              <a:rPr lang="fr-FR" dirty="0"/>
              <a:t>Se dit, par opposition à Analogique, du codage, du stockage, de la transmission d’informations ou de grandeurs physiques sous forme de chiffres ou de signaux à valeur discrète (ou discontinue). » Source : </a:t>
            </a:r>
            <a:r>
              <a:rPr lang="fr-FR" i="1" dirty="0"/>
              <a:t>Dictionnaire de l’Académie française., 9</a:t>
            </a:r>
            <a:r>
              <a:rPr lang="fr-FR" i="1" baseline="30000" dirty="0"/>
              <a:t>e</a:t>
            </a:r>
            <a:r>
              <a:rPr lang="fr-FR" i="1" dirty="0"/>
              <a:t> édition (actuelle).</a:t>
            </a:r>
          </a:p>
          <a:p>
            <a:pPr marL="171450" indent="-171450">
              <a:buFontTx/>
              <a:buChar char="-"/>
            </a:pPr>
            <a:r>
              <a:rPr lang="fr-FR" baseline="0" dirty="0"/>
              <a:t> mais aujourd’hui l’adjectif s’est substantivé. Par exemple en 2011, le gouvernement installe  le « Conseil national du numérique ».  Ce substantif a remplacé celui d’informatique en ringardisant ce dernier et témoigne de l’usage « invasif » dans des champs très différents des technologies sous-jacentes. Source : A. </a:t>
            </a:r>
            <a:r>
              <a:rPr lang="fr-FR" baseline="0" dirty="0" err="1"/>
              <a:t>Moatti</a:t>
            </a:r>
            <a:r>
              <a:rPr lang="fr-FR" baseline="0" dirty="0"/>
              <a:t>, </a:t>
            </a:r>
            <a:r>
              <a:rPr lang="fr-FR" i="1" baseline="0" dirty="0"/>
              <a:t>Le Débat</a:t>
            </a:r>
            <a:r>
              <a:rPr lang="fr-FR" baseline="0" dirty="0"/>
              <a:t>, n° 170, Mai-Août 2012.</a:t>
            </a:r>
          </a:p>
          <a:p>
            <a:pPr marL="171450" indent="-171450">
              <a:buFontTx/>
              <a:buChar char="-"/>
            </a:pPr>
            <a:endParaRPr lang="fr-FR" baseline="0" dirty="0"/>
          </a:p>
          <a:p>
            <a:pPr marL="0" indent="0">
              <a:buFontTx/>
              <a:buNone/>
            </a:pPr>
            <a:r>
              <a:rPr lang="fr-FR" baseline="0" dirty="0"/>
              <a:t>La transition numérique / transformation numérique : combine les effets d’automatisation, de dématérialisation et de réorganisation des schémas d’intermédiation. Source : Ph. Lemoine, </a:t>
            </a:r>
            <a:r>
              <a:rPr lang="fr-FR" i="1" baseline="0" dirty="0"/>
              <a:t>La nouvelle grammaire du succès - La transformation numérique de l'économie française</a:t>
            </a:r>
            <a:r>
              <a:rPr lang="fr-FR" baseline="0" dirty="0"/>
              <a:t>, Rapport remis aux ministres, 2014.</a:t>
            </a:r>
          </a:p>
          <a:p>
            <a:pPr marL="0" indent="0">
              <a:buFontTx/>
              <a:buNone/>
            </a:pPr>
            <a:endParaRPr lang="fr-FR" baseline="0" dirty="0"/>
          </a:p>
          <a:p>
            <a:pPr marL="0" indent="0">
              <a:buFontTx/>
              <a:buNone/>
            </a:pPr>
            <a:r>
              <a:rPr lang="fr-FR" dirty="0"/>
              <a:t>https://www.cigref.fr/archives/questionner-le-numerique/definitions/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1519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Entraîne une réorganisation de la chaîne de valeur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572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aseline="0" dirty="0"/>
              <a:t>Ce qui distingue l’approche du numérique entre les différentes voies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L’enseignement professionnel vise l’apprentissage de gestes professionnels tandis que l’enseignement technologique s’intéresse aux connaissances scientifiques et techniques dans leur rapport à la société et en particulier à l’économie.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534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Programme de SNT</a:t>
            </a:r>
            <a:r>
              <a:rPr lang="fr-FR" baseline="0" dirty="0"/>
              <a:t> en seconde</a:t>
            </a:r>
          </a:p>
          <a:p>
            <a:r>
              <a:rPr lang="fr-FR" baseline="0" dirty="0"/>
              <a:t>Sur le cycle terminal : SES, </a:t>
            </a:r>
            <a:r>
              <a:rPr lang="fr-FR" baseline="0" dirty="0" err="1"/>
              <a:t>SdGN</a:t>
            </a:r>
            <a:r>
              <a:rPr lang="fr-FR" baseline="0" dirty="0"/>
              <a:t>, </a:t>
            </a:r>
            <a:r>
              <a:rPr lang="fr-FR" baseline="0" dirty="0" err="1"/>
              <a:t>MSdGN</a:t>
            </a:r>
            <a:r>
              <a:rPr lang="fr-FR" baseline="0" dirty="0"/>
              <a:t>, Droit-économie en série STMG, économie-droit en spécialités professionnelles tertiaires de bac professionnel</a:t>
            </a:r>
          </a:p>
          <a:p>
            <a:r>
              <a:rPr lang="fr-FR" baseline="0" dirty="0"/>
              <a:t>Post-bac CEJM</a:t>
            </a:r>
          </a:p>
          <a:p>
            <a:endParaRPr lang="fr-FR" baseline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424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Nuage de mots construits à partir d’éléments de programmes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Sciences numériques et technologie en seconde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Internet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 Web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réseaux sociaux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données structurées et leur traitement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Localisation, cartographie et mobilité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Informatique embarquée et objets connectés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 photographie numérique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Sciences économiques et sociales en première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Comprendre comment les nouvelles sociabilités numériques </a:t>
            </a:r>
            <a:b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contribuent au lien social.  </a:t>
            </a:r>
          </a:p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Sciences économiques et sociales en terminale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Comprendre comment le numérique brouille les frontières du travail (télétravail, travail / hors travail), transforme les relations d’emploi et accroît les risques de polarisation des emplois.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Sciences de gestion et numérique en première STMG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 numérique crée-t-il de l’agilité ou de la rigidité organisationnelle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Droit en première STMG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données formelles et informelles laissées par une personne juridique sur internet constituent son identité numérique.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Management, sciences de gestion et numérique en terminale STMG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transformations numériques, une chance pour la production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transformations numériques, vecteur d’amélioration de la relation avec les clients et usagers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transformations numériques, de nouvelles responsabilités pour les organisations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Droit en terminale STMG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 limitations des libertés individuelles des salariés sont admises dès lors qu’elles sont, comme l’indique le Code du travail, « justifiées par la nature de la tâche et proportionnées au but recherché ». Ces limitations ont une importance particulière du fait des usages des technologies numériques.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Économie-droit en spécialités professionnelles tertiaires de bac professionnel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Repérer l’influence du numérique dans l’évolution des modes de </a:t>
            </a:r>
            <a:b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consommation.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Comment le numérique influe-t-il sur la production d’une entreprise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Comment le numérique transforme-t-il les modalités du travail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Culture économique, juridique et managériale en STS tertiaire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Comment le numérique transforme-t-il l’environnement des entreprises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Quelle est l’incidence du numérique sur le management ?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Dans quelle mesure le droit répond-il aux questions posées par le développement du numérique ?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194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ECA54-043F-4FB0-A4DC-CBD586E5274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132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BC5F3-3EAB-424E-93D5-C73947688C2D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2384-1372-4AA9-BF9D-BB9D31F43C3B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388AA-8E09-4FD3-8AAA-2E2988545DBF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4D82-2EC0-44AE-A66D-DA3CFA59564C}" type="datetime1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5093B-40DA-49B3-900F-AEA19E71C095}" type="datetime1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51129-C0B1-4FD0-AC62-1873A811238E}" type="datetime1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FFB0-F1EA-43F8-8AD7-62E26B32EF7D}" type="datetime1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39A65-A111-4E15-BE68-3A17D32C9C77}" type="datetime1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8DCA-E1AA-4AF9-97D9-66F5F28C8AD0}" type="datetime1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D077B-476A-4E0E-8813-3A5F2645E38F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4FF0-C4E7-4B33-8C5C-0FBEC4826CE4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CF5B3-2552-40C1-9F92-755348FA91C6}" type="datetime1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5111750" cy="487759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3000" dirty="0">
                <a:latin typeface="Verdana" panose="020B0604030504040204" pitchFamily="34" charset="0"/>
                <a:ea typeface="Verdana" panose="020B0604030504040204" pitchFamily="34" charset="0"/>
              </a:rPr>
              <a:t>Comment les enseignements intègrent-ils la transition numérique ?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Christine Gaubert-Macon</a:t>
            </a:r>
          </a:p>
          <a:p>
            <a:pPr marL="0" indent="0">
              <a:buNone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Inspectrice générale de l’éducation, du sport et de la recherche </a:t>
            </a:r>
          </a:p>
        </p:txBody>
      </p:sp>
      <p:pic>
        <p:nvPicPr>
          <p:cNvPr id="9" name="Image 8" descr="2019_IGESR_horizontal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6"/>
          <a:stretch>
            <a:fillRect/>
          </a:stretch>
        </p:blipFill>
        <p:spPr bwMode="auto">
          <a:xfrm>
            <a:off x="6244738" y="444417"/>
            <a:ext cx="2653665" cy="916940"/>
          </a:xfrm>
          <a:prstGeom prst="rect">
            <a:avLst/>
          </a:prstGeom>
          <a:noFill/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1</a:t>
            </a:fld>
            <a:endParaRPr lang="fr-FR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F883A28E-53CD-4351-AE3D-33703E9C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2" name="Diagramme 1"/>
          <p:cNvGraphicFramePr/>
          <p:nvPr>
            <p:extLst>
              <p:ext uri="{D42A27DB-BD31-4B8C-83A1-F6EECF244321}">
                <p14:modId xmlns:p14="http://schemas.microsoft.com/office/powerpoint/2010/main" val="3481379830"/>
              </p:ext>
            </p:extLst>
          </p:nvPr>
        </p:nvGraphicFramePr>
        <p:xfrm>
          <a:off x="1661920" y="878485"/>
          <a:ext cx="739701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2546257" y="281509"/>
            <a:ext cx="5816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Un peu de vocabulaire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2</a:t>
            </a:fld>
            <a:endParaRPr lang="fr-FR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9321D4F6-CA6F-414F-8D5C-098F2856B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996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2" y="442115"/>
            <a:ext cx="6615907" cy="48775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sz="3000" dirty="0">
                <a:latin typeface="Verdana" panose="020B0604030504040204" pitchFamily="34" charset="0"/>
                <a:ea typeface="Verdana" panose="020B0604030504040204" pitchFamily="34" charset="0"/>
              </a:rPr>
              <a:t>Et dans les enseignements, distinguer</a:t>
            </a:r>
          </a:p>
          <a:p>
            <a:pPr>
              <a:buFontTx/>
              <a:buChar char="-"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La mobilisation des technologies éducatives pour des activités de production, de simulation, de travail de groupe, de conduite de projet, d’évaluation, de personnalisation de l’enseignement ou encore de continuité pédagogique.</a:t>
            </a:r>
          </a:p>
          <a:p>
            <a:pPr marL="0" indent="0">
              <a:buNone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Exemple en histoire-géographie : 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- Des objectifs d’apprentissage pour comprendre la transition numérique en</a:t>
            </a:r>
          </a:p>
          <a:p>
            <a:pPr marL="619111" lvl="1" indent="-285750"/>
            <a:r>
              <a:rPr lang="fr-FR" sz="1466" dirty="0">
                <a:latin typeface="Verdana" panose="020B0604030504040204" pitchFamily="34" charset="0"/>
                <a:ea typeface="Verdana" panose="020B0604030504040204" pitchFamily="34" charset="0"/>
              </a:rPr>
              <a:t>voie générale</a:t>
            </a:r>
          </a:p>
          <a:p>
            <a:pPr marL="619111" lvl="1" indent="-285750"/>
            <a:r>
              <a:rPr lang="fr-FR" sz="1466" dirty="0">
                <a:latin typeface="Verdana" panose="020B0604030504040204" pitchFamily="34" charset="0"/>
                <a:ea typeface="Verdana" panose="020B0604030504040204" pitchFamily="34" charset="0"/>
              </a:rPr>
              <a:t>voie technologique</a:t>
            </a:r>
          </a:p>
          <a:p>
            <a:pPr marL="619111" lvl="1" indent="-285750"/>
            <a:r>
              <a:rPr lang="fr-FR" sz="1466" dirty="0">
                <a:latin typeface="Verdana" panose="020B0604030504040204" pitchFamily="34" charset="0"/>
                <a:ea typeface="Verdana" panose="020B0604030504040204" pitchFamily="34" charset="0"/>
              </a:rPr>
              <a:t>voie professionnelle</a:t>
            </a:r>
          </a:p>
          <a:p>
            <a:pPr marL="619111" lvl="1" indent="-285750"/>
            <a:r>
              <a:rPr lang="fr-FR" sz="1466" dirty="0">
                <a:latin typeface="Verdana" panose="020B0604030504040204" pitchFamily="34" charset="0"/>
                <a:ea typeface="Verdana" panose="020B0604030504040204" pitchFamily="34" charset="0"/>
              </a:rPr>
              <a:t>sections post-bac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Image 6"/>
          <p:cNvPicPr/>
          <p:nvPr/>
        </p:nvPicPr>
        <p:blipFill rotWithShape="1">
          <a:blip r:embed="rId4"/>
          <a:srcRect l="20834" t="43446" r="20470" b="41778"/>
          <a:stretch/>
        </p:blipFill>
        <p:spPr bwMode="auto">
          <a:xfrm>
            <a:off x="2154702" y="2857496"/>
            <a:ext cx="5798451" cy="712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3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2609D9B2-E0D0-42E4-BA22-6264AFF42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013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2" y="442114"/>
            <a:ext cx="6904237" cy="43699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Des objectifs d’apprentissage liés à la transition numérique, des points de vue selon les domaines scientifiques :</a:t>
            </a:r>
          </a:p>
          <a:p>
            <a:pPr marL="0" indent="0"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- Informatique</a:t>
            </a:r>
          </a:p>
          <a:p>
            <a:pPr>
              <a:buFontTx/>
              <a:buChar char="-"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Économie</a:t>
            </a:r>
          </a:p>
          <a:p>
            <a:pPr>
              <a:buFontTx/>
              <a:buChar char="-"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Sociologie</a:t>
            </a:r>
          </a:p>
          <a:p>
            <a:pPr>
              <a:buFontTx/>
              <a:buChar char="-"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Droit</a:t>
            </a:r>
          </a:p>
          <a:p>
            <a:pPr>
              <a:buFontTx/>
              <a:buChar char="-"/>
            </a:pPr>
            <a:r>
              <a:rPr 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Management et sciences de gestion</a:t>
            </a:r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4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570A65DB-CDC1-45DB-8BDD-C93016AF0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113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Image 6"/>
          <p:cNvPicPr/>
          <p:nvPr/>
        </p:nvPicPr>
        <p:blipFill rotWithShape="1">
          <a:blip r:embed="rId4"/>
          <a:srcRect l="32076" t="28523" r="33367" b="26780"/>
          <a:stretch/>
        </p:blipFill>
        <p:spPr bwMode="auto">
          <a:xfrm>
            <a:off x="2264736" y="678260"/>
            <a:ext cx="6255746" cy="43584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5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71670BEC-42B2-4EAA-830B-9582F925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429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9494" y="2275367"/>
            <a:ext cx="5111750" cy="7123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Merci de votre attention</a:t>
            </a: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6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3E3E8DC0-04C5-45AF-8279-AEB8DDF0D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04447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12CB58-E3A6-4AC4-B660-D131EC80AD6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6ddd2ae-0239-4687-b282-55f3ed7a959a"/>
    <ds:schemaRef ds:uri="http://purl.org/dc/elements/1.1/"/>
    <ds:schemaRef ds:uri="http://schemas.microsoft.com/office/2006/metadata/properties"/>
    <ds:schemaRef ds:uri="0c6675b0-729b-48d4-9f82-0a71e1e2ee9a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759</Words>
  <Application>Microsoft Office PowerPoint</Application>
  <PresentationFormat>Affichage à l'écran (16:10)</PresentationFormat>
  <Paragraphs>216</Paragraphs>
  <Slides>6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Arial</vt:lpstr>
      <vt:lpstr>Calibri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58</cp:revision>
  <cp:lastPrinted>2021-08-24T15:36:16Z</cp:lastPrinted>
  <dcterms:created xsi:type="dcterms:W3CDTF">2021-07-07T08:04:26Z</dcterms:created>
  <dcterms:modified xsi:type="dcterms:W3CDTF">2021-08-25T22:54:05Z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