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8" r:id="rId3"/>
    <p:sldMasterId id="2147483710" r:id="rId4"/>
  </p:sldMasterIdLst>
  <p:notesMasterIdLst>
    <p:notesMasterId r:id="rId9"/>
  </p:notesMasterIdLst>
  <p:sldIdLst>
    <p:sldId id="265" r:id="rId5"/>
    <p:sldId id="258" r:id="rId6"/>
    <p:sldId id="260" r:id="rId7"/>
    <p:sldId id="26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0A1C7-69B6-4B68-A9A3-E2CF1F43DB26}" type="datetimeFigureOut">
              <a:rPr lang="fr-FR" smtClean="0"/>
              <a:t>08/05/2023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7218A-180F-4C64-A262-F766BAAFB9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61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79926" indent="-2968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4271" indent="-23649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88998" indent="-23649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2049" indent="-236493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655098" indent="-2364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3138148" indent="-2364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621199" indent="-2364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4104248" indent="-23649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95D7E-088E-4CCC-A9AF-B4208BD343FF}" type="slidenum">
              <a:rPr kumimoji="0" lang="fr-FR" alt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fr-FR" altLang="fr-FR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2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73" y="236100"/>
            <a:ext cx="4181225" cy="379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2277" y="726634"/>
            <a:ext cx="2688299" cy="16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70539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7" y="1476298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23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7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62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73" y="236100"/>
            <a:ext cx="4181225" cy="379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2277" y="726634"/>
            <a:ext cx="2688299" cy="16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5328" y="480002"/>
            <a:ext cx="2316672" cy="14349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02" y="240000"/>
            <a:ext cx="2117071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31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826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46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3317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8" y="1476298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58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5328" y="480002"/>
            <a:ext cx="2316672" cy="14349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02" y="240000"/>
            <a:ext cx="2117071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0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64" y="69704"/>
            <a:ext cx="10672216" cy="828575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3111" y="1494531"/>
            <a:ext cx="10564088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3111" y="5367376"/>
            <a:ext cx="10564088" cy="8048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07CC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989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65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62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7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628468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75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08647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05042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397"/>
            </a:lvl1pPr>
            <a:lvl2pPr marL="456794" indent="0" algn="ctr">
              <a:buNone/>
              <a:defRPr sz="1999"/>
            </a:lvl2pPr>
            <a:lvl3pPr marL="913588" indent="0" algn="ctr">
              <a:buNone/>
              <a:defRPr sz="1799"/>
            </a:lvl3pPr>
            <a:lvl4pPr marL="1370382" indent="0" algn="ctr">
              <a:buNone/>
              <a:defRPr sz="1599"/>
            </a:lvl4pPr>
            <a:lvl5pPr marL="1827176" indent="0" algn="ctr">
              <a:buNone/>
              <a:defRPr sz="1599"/>
            </a:lvl5pPr>
            <a:lvl6pPr marL="2283970" indent="0" algn="ctr">
              <a:buNone/>
              <a:defRPr sz="1599"/>
            </a:lvl6pPr>
            <a:lvl7pPr marL="2740763" indent="0" algn="ctr">
              <a:buNone/>
              <a:defRPr sz="1599"/>
            </a:lvl7pPr>
            <a:lvl8pPr marL="3197557" indent="0" algn="ctr">
              <a:buNone/>
              <a:defRPr sz="1599"/>
            </a:lvl8pPr>
            <a:lvl9pPr marL="3654351" indent="0" algn="ctr">
              <a:buNone/>
              <a:defRPr sz="1599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1B64-343A-4F41-B448-29F58608D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065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20875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84" charset="-128"/>
              </a:defRPr>
            </a:lvl1pPr>
          </a:lstStyle>
          <a:p>
            <a:pPr>
              <a:defRPr/>
            </a:pPr>
            <a:fld id="{6AF4CC65-FC86-48B0-BBEA-F7C4DE866369}" type="slidenum">
              <a:rPr lang="fr-FR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5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>
                <a:solidFill>
                  <a:srgbClr val="000000">
                    <a:alpha val="0"/>
                  </a:srgbClr>
                </a:solidFill>
              </a:rPr>
              <a:pPr/>
              <a:t>‹N°›</a:t>
            </a:fld>
            <a:endParaRPr lang="fr-FR" dirty="0">
              <a:solidFill>
                <a:srgbClr val="000000">
                  <a:alpha val="0"/>
                </a:srgbClr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381" y="236100"/>
            <a:ext cx="4181225" cy="379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2277" y="726635"/>
            <a:ext cx="2688299" cy="16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1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5328" y="480006"/>
            <a:ext cx="2316672" cy="14349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07" y="240000"/>
            <a:ext cx="2117071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653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64002" y="240000"/>
            <a:ext cx="791573" cy="4903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4002" y="144000"/>
            <a:ext cx="740977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4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64002" y="240004"/>
            <a:ext cx="791573" cy="4903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4010" y="144000"/>
            <a:ext cx="740977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6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endParaRPr lang="fr-FR" cap="all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64002" y="240000"/>
            <a:ext cx="791573" cy="4903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84002" y="144000"/>
            <a:ext cx="740977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1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8" r:id="rId7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25568" y="1175251"/>
            <a:ext cx="10505512" cy="158253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accent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«</a:t>
            </a: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 Notre </a:t>
            </a: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enseignement secondaire </a:t>
            </a: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… s'affaiblit et </a:t>
            </a: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menace de succomber sous la </a:t>
            </a:r>
            <a:r>
              <a:rPr kumimoji="0" lang="fr-FR" alt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pléthore…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</a:t>
            </a:r>
            <a:r>
              <a:rPr kumimoji="0" lang="fr-FR" alt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’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expansion </a:t>
            </a: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humaine et l'expansion économique doivent être </a:t>
            </a: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mises en correspondance </a:t>
            </a: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sans menacer </a:t>
            </a: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l'héritage de savoir désintéressé et la tradition humaniste</a:t>
            </a: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qui constituent l'essence du génie français »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(exposé des motifs décret n°59-57 du 6 janvier 1959 portant réforme de l’enseignement public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)</a:t>
            </a:r>
            <a:endParaRPr kumimoji="0" lang="fr-FR" altLang="fr-FR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91109" y="4405997"/>
            <a:ext cx="5039428" cy="181955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accent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NAISSANCE DE L’ORIENTATION SCOLAIRE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L’ENSEIGNEMENT </a:t>
            </a:r>
            <a:r>
              <a:rPr kumimoji="0" lang="fr-FR" alt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DEVIENT LE CADRE ET LE MOYEN  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 </a:t>
            </a:r>
            <a:r>
              <a:rPr kumimoji="0" lang="fr-FR" alt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l’observation et de la détection des 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aptitudes. </a:t>
            </a:r>
            <a:r>
              <a:rPr kumimoji="0" lang="fr-FR" alt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L’ORIENTATION </a:t>
            </a:r>
            <a:r>
              <a:rPr kumimoji="0" lang="fr-FR" altLang="fr-FR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s’inscrit </a:t>
            </a:r>
            <a:r>
              <a:rPr kumimoji="0" lang="fr-FR" alt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dans </a:t>
            </a:r>
            <a:r>
              <a:rPr kumimoji="0" lang="fr-FR" altLang="fr-FR" sz="1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le cadre d’une politique de REGULATION DES FLUX</a:t>
            </a:r>
          </a:p>
        </p:txBody>
      </p:sp>
      <p:pic>
        <p:nvPicPr>
          <p:cNvPr id="28679" name="Picture 15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0782" y="6577017"/>
            <a:ext cx="23309" cy="1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2447594" y="164639"/>
            <a:ext cx="8342325" cy="803998"/>
            <a:chOff x="0" y="0"/>
            <a:chExt cx="5760" cy="3217"/>
          </a:xfrm>
          <a:solidFill>
            <a:schemeClr val="bg1"/>
          </a:solidFill>
        </p:grpSpPr>
        <p:sp>
          <p:nvSpPr>
            <p:cNvPr id="21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150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639689" y="309449"/>
            <a:ext cx="7360527" cy="952079"/>
          </a:xfrm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altLang="fr-FR" sz="3200" dirty="0" smtClean="0"/>
              <a:t>L’orientation : tri/répartition</a:t>
            </a:r>
            <a:r>
              <a:rPr lang="fr-FR" altLang="fr-FR" sz="3200" i="1" dirty="0">
                <a:solidFill>
                  <a:srgbClr val="002060"/>
                </a:solidFill>
                <a:latin typeface="+mn-lt"/>
              </a:rPr>
              <a:t/>
            </a:r>
            <a:br>
              <a:rPr lang="fr-FR" altLang="fr-FR" sz="3200" i="1" dirty="0">
                <a:solidFill>
                  <a:srgbClr val="002060"/>
                </a:solidFill>
                <a:latin typeface="+mn-lt"/>
              </a:rPr>
            </a:br>
            <a:endParaRPr lang="fr-FR" altLang="fr-FR" sz="320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930537" y="4405997"/>
            <a:ext cx="5917474" cy="1836971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accent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15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INTEGRATION DE L’ENSEIGNEMENT TECHNIQUE </a:t>
            </a: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avec pour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MISSION de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«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recueillir tous ceux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qui n’ont rien à faire dans un enseignement dont l’issue normale est l’enseignement supérieur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».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UNE </a:t>
            </a:r>
            <a:r>
              <a:rPr kumimoji="0" lang="fr-FR" alt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DIGUE ET UN </a:t>
            </a:r>
            <a:r>
              <a:rPr kumimoji="0" lang="fr-FR" alt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CANAL</a:t>
            </a: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altLang="fr-FR" sz="13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110" y="2741445"/>
            <a:ext cx="10539970" cy="12957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61119" algn="l"/>
              </a:tabLst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une exacte recherche de ces diverses aptitudes, les différents types d'enseignement doivent recevoir tous les élèves qui s'avèrent plus particulièrement aptes à suivre tel ou tel d'entre eux.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61119" algn="l"/>
              </a:tabLst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C'est là tout le problème qui n'est pas de hiérarchisation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de répartition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». 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61119" algn="l"/>
              </a:tabLst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://www.persee.fr/doc/enfan_0013-7545_1960_num_13_1_2224</a:t>
            </a:r>
          </a:p>
        </p:txBody>
      </p:sp>
      <p:pic>
        <p:nvPicPr>
          <p:cNvPr id="12" name="Picture 15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075476" y="4201762"/>
            <a:ext cx="205328" cy="1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872825" y="4205530"/>
            <a:ext cx="230999" cy="21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9" y="235131"/>
            <a:ext cx="11485578" cy="6191795"/>
          </a:xfrm>
        </p:spPr>
      </p:pic>
    </p:spTree>
    <p:extLst>
      <p:ext uri="{BB962C8B-B14F-4D97-AF65-F5344CB8AC3E}">
        <p14:creationId xmlns:p14="http://schemas.microsoft.com/office/powerpoint/2010/main" val="163456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2857" y="705394"/>
            <a:ext cx="8675142" cy="1454606"/>
          </a:xfrm>
        </p:spPr>
        <p:txBody>
          <a:bodyPr/>
          <a:lstStyle/>
          <a:p>
            <a:r>
              <a:rPr lang="fr-FR" dirty="0" smtClean="0"/>
              <a:t>La capacité d’agir</a:t>
            </a:r>
            <a:br>
              <a:rPr lang="fr-FR" dirty="0" smtClean="0"/>
            </a:br>
            <a:r>
              <a:rPr lang="fr-FR" sz="1400" dirty="0" smtClean="0"/>
              <a:t>Décisions d’orientation en 2de GT pour des élèves de </a:t>
            </a:r>
            <a:r>
              <a:rPr lang="fr-FR" sz="1400" dirty="0"/>
              <a:t>15 </a:t>
            </a:r>
            <a:r>
              <a:rPr lang="fr-FR" sz="1400" dirty="0" smtClean="0"/>
              <a:t>ans avec 10 de moyenne aux épreuves du DNB  </a:t>
            </a:r>
            <a:r>
              <a:rPr lang="fr-FR" sz="1400" dirty="0"/>
              <a:t>Source : L. Rossignol, IEN-IO – DSDEN-80 / SAIO Rectorat d’Amiens, 2015</a:t>
            </a:r>
            <a:br>
              <a:rPr lang="fr-FR" sz="1400" dirty="0"/>
            </a:br>
            <a:endParaRPr lang="fr-FR" sz="1400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99" y="1645920"/>
            <a:ext cx="8522744" cy="4963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4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3999" y="1306287"/>
            <a:ext cx="8424000" cy="1170964"/>
          </a:xfrm>
        </p:spPr>
        <p:txBody>
          <a:bodyPr/>
          <a:lstStyle/>
          <a:p>
            <a:r>
              <a:rPr lang="fr-FR" sz="3200" dirty="0"/>
              <a:t>Sentiment d’efficacité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0" y="1711235"/>
            <a:ext cx="8739052" cy="3584122"/>
          </a:xfrm>
        </p:spPr>
      </p:pic>
    </p:spTree>
    <p:extLst>
      <p:ext uri="{BB962C8B-B14F-4D97-AF65-F5344CB8AC3E}">
        <p14:creationId xmlns:p14="http://schemas.microsoft.com/office/powerpoint/2010/main" val="502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2.xml><?xml version="1.0" encoding="utf-8"?>
<a:theme xmlns:a="http://schemas.openxmlformats.org/drawingml/2006/main" name="2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3.xml><?xml version="1.0" encoding="utf-8"?>
<a:theme xmlns:a="http://schemas.openxmlformats.org/drawingml/2006/main" name="16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operateurs_marianne" id="{1EB93FB9-5B2A-4444-9D92-666D34DD4FF3}" vid="{9879FAF7-A2DC-4F74-A711-29419AA131B0}"/>
    </a:ext>
  </a:extLst>
</a:theme>
</file>

<file path=ppt/theme/theme4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FFF40C0069A4D9655A9A027144DC4" ma:contentTypeVersion="16" ma:contentTypeDescription="Crée un document." ma:contentTypeScope="" ma:versionID="35de3700b6312414427f228368456c12">
  <xsd:schema xmlns:xsd="http://www.w3.org/2001/XMLSchema" xmlns:xs="http://www.w3.org/2001/XMLSchema" xmlns:p="http://schemas.microsoft.com/office/2006/metadata/properties" xmlns:ns2="56ddd2ae-0239-4687-b282-55f3ed7a959a" xmlns:ns3="0c6675b0-729b-48d4-9f82-0a71e1e2ee9a" targetNamespace="http://schemas.microsoft.com/office/2006/metadata/properties" ma:root="true" ma:fieldsID="b4667f72fcffc7b4039ce4fc5c00c1c0" ns2:_="" ns3:_="">
    <xsd:import namespace="56ddd2ae-0239-4687-b282-55f3ed7a959a"/>
    <xsd:import namespace="0c6675b0-729b-48d4-9f82-0a71e1e2e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dd2ae-0239-4687-b282-55f3ed7a9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e4867b3-68b2-46fa-a828-d36aab0ad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675b0-729b-48d4-9f82-0a71e1e2e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3c0cae-afb7-4d28-88bf-0352317e2865}" ma:internalName="TaxCatchAll" ma:showField="CatchAllData" ma:web="0c6675b0-729b-48d4-9f82-0a71e1e2e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2782F3-4AB5-4325-BBDA-EDBCA2202CC5}"/>
</file>

<file path=customXml/itemProps2.xml><?xml version="1.0" encoding="utf-8"?>
<ds:datastoreItem xmlns:ds="http://schemas.openxmlformats.org/officeDocument/2006/customXml" ds:itemID="{8508CA5E-6179-4F74-9AB5-D87F3349D120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219</Words>
  <Application>Microsoft Office PowerPoint</Application>
  <PresentationFormat>Grand écran</PresentationFormat>
  <Paragraphs>15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Arial Italic</vt:lpstr>
      <vt:lpstr>Calibri</vt:lpstr>
      <vt:lpstr>Times New Roman</vt:lpstr>
      <vt:lpstr>Wingdings</vt:lpstr>
      <vt:lpstr>3_OPÉRATEURS</vt:lpstr>
      <vt:lpstr>21_OPÉRATEURS</vt:lpstr>
      <vt:lpstr>16_OPÉRATEURS</vt:lpstr>
      <vt:lpstr>MINISTÈRIEL</vt:lpstr>
      <vt:lpstr>L’orientation : tri/répartition </vt:lpstr>
      <vt:lpstr>Présentation PowerPoint</vt:lpstr>
      <vt:lpstr>La capacité d’agir Décisions d’orientation en 2de GT pour des élèves de 15 ans avec 10 de moyenne aux épreuves du DNB  Source : L. Rossignol, IEN-IO – DSDEN-80 / SAIO Rectorat d’Amiens, 2015 </vt:lpstr>
      <vt:lpstr>Sentiment d’efficacité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FREDERIQUE WEIXLER</dc:creator>
  <cp:lastModifiedBy>FREDERIQUE WEIXLER</cp:lastModifiedBy>
  <cp:revision>6</cp:revision>
  <dcterms:created xsi:type="dcterms:W3CDTF">2023-05-08T12:59:22Z</dcterms:created>
  <dcterms:modified xsi:type="dcterms:W3CDTF">2023-05-08T19:01:56Z</dcterms:modified>
</cp:coreProperties>
</file>