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</p:sldIdLst>
  <p:sldSz cx="9144000" cy="5715000" type="screen16x10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E9FA338A-0008-8C46-8206-98B719D946BE}">
          <p14:sldIdLst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30"/>
  </p:normalViewPr>
  <p:slideViewPr>
    <p:cSldViewPr snapToGrid="0" snapToObjects="1">
      <p:cViewPr varScale="1">
        <p:scale>
          <a:sx n="97" d="100"/>
          <a:sy n="97" d="100"/>
        </p:scale>
        <p:origin x="1042" y="6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B45F3-6138-2F49-AF7F-8B53EA6F66C2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8C1F2-BFA4-A847-9430-AFD55DC579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20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D8C1F2-BFA4-A847-9430-AFD55DC579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2680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D8C1F2-BFA4-A847-9430-AFD55DC579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775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D8C1F2-BFA4-A847-9430-AFD55DC579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20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D8C1F2-BFA4-A847-9430-AFD55DC579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866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D8C1F2-BFA4-A847-9430-AFD55DC579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32327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D8C1F2-BFA4-A847-9430-AFD55DC579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917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D8C1F2-BFA4-A847-9430-AFD55DC579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253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881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55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746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456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56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03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89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104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1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534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82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E689D-CB62-D74C-98DD-9A604C9616B1}" type="datetimeFigureOut">
              <a:rPr lang="fr-FR" smtClean="0"/>
              <a:t>26/08/2021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6B4E7-F2E9-E144-955B-3B13CF5625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91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4702" y="442115"/>
            <a:ext cx="6806753" cy="487759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fr-FR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r-FR" sz="3200" b="1" dirty="0">
                <a:latin typeface="Verdana" panose="020B0604030504040204" pitchFamily="34" charset="0"/>
                <a:ea typeface="Verdana" panose="020B0604030504040204" pitchFamily="34" charset="0"/>
              </a:rPr>
              <a:t>Transport </a:t>
            </a:r>
            <a:r>
              <a:rPr lang="fr-FR" sz="3200" b="1">
                <a:latin typeface="Verdana" panose="020B0604030504040204" pitchFamily="34" charset="0"/>
                <a:ea typeface="Verdana" panose="020B0604030504040204" pitchFamily="34" charset="0"/>
              </a:rPr>
              <a:t>et entreprises </a:t>
            </a:r>
            <a:r>
              <a:rPr lang="fr-FR" sz="3200" b="1" dirty="0">
                <a:latin typeface="Verdana" panose="020B0604030504040204" pitchFamily="34" charset="0"/>
                <a:ea typeface="Verdana" panose="020B0604030504040204" pitchFamily="34" charset="0"/>
              </a:rPr>
              <a:t>: </a:t>
            </a:r>
            <a:br>
              <a:rPr lang="fr-FR" sz="3200" b="1" dirty="0">
                <a:latin typeface="Verdana" panose="020B0604030504040204" pitchFamily="34" charset="0"/>
                <a:ea typeface="Verdana" panose="020B0604030504040204" pitchFamily="34" charset="0"/>
              </a:rPr>
            </a:br>
            <a:r>
              <a:rPr lang="fr-FR" sz="3200" b="1" dirty="0">
                <a:latin typeface="Verdana" panose="020B0604030504040204" pitchFamily="34" charset="0"/>
                <a:ea typeface="Verdana" panose="020B0604030504040204" pitchFamily="34" charset="0"/>
              </a:rPr>
              <a:t>où en est la transition écologique ?</a:t>
            </a:r>
          </a:p>
          <a:p>
            <a:pPr marL="0" indent="0">
              <a:buNone/>
            </a:pPr>
            <a:endParaRPr lang="fr-FR" sz="3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fr-FR" sz="1600" b="1" i="1" dirty="0">
                <a:latin typeface="Verdana" panose="020B0604030504040204" pitchFamily="34" charset="0"/>
                <a:ea typeface="Verdana" panose="020B0604030504040204" pitchFamily="34" charset="0"/>
              </a:rPr>
              <a:t>Corentin </a:t>
            </a:r>
            <a:r>
              <a:rPr lang="fr-FR" sz="1600" b="1" i="1" dirty="0" err="1">
                <a:latin typeface="Verdana" panose="020B0604030504040204" pitchFamily="34" charset="0"/>
                <a:ea typeface="Verdana" panose="020B0604030504040204" pitchFamily="34" charset="0"/>
              </a:rPr>
              <a:t>Trevien</a:t>
            </a:r>
            <a:r>
              <a:rPr lang="fr-FR" sz="1600" b="1" i="1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</a:p>
          <a:p>
            <a:pPr marL="0" indent="0">
              <a:buNone/>
            </a:pPr>
            <a:r>
              <a:rPr lang="fr-FR" sz="1600" b="1" i="1" dirty="0">
                <a:latin typeface="Verdana" panose="020B0604030504040204" pitchFamily="34" charset="0"/>
                <a:ea typeface="Verdana" panose="020B0604030504040204" pitchFamily="34" charset="0"/>
              </a:rPr>
              <a:t>Service des données et études statistiques </a:t>
            </a:r>
          </a:p>
          <a:p>
            <a:pPr marL="0" indent="0">
              <a:buNone/>
            </a:pPr>
            <a:r>
              <a:rPr lang="fr-FR" sz="1600" b="1" i="1" dirty="0">
                <a:latin typeface="Verdana" panose="020B0604030504040204" pitchFamily="34" charset="0"/>
                <a:ea typeface="Verdana" panose="020B0604030504040204" pitchFamily="34" charset="0"/>
              </a:rPr>
              <a:t>Ministère de la transition écologique </a:t>
            </a: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79E179A3-0706-49D4-9C25-5923CF80F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374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130" y="190206"/>
            <a:ext cx="6615907" cy="10872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000" b="1" dirty="0">
                <a:latin typeface="Verdana" panose="020B0604030504040204" pitchFamily="34" charset="0"/>
                <a:ea typeface="Verdana" panose="020B0604030504040204" pitchFamily="34" charset="0"/>
              </a:rPr>
              <a:t>Un tiers des émissions dues aux transports</a:t>
            </a:r>
          </a:p>
          <a:p>
            <a:pPr marL="0" indent="0">
              <a:buNone/>
            </a:pPr>
            <a:endParaRPr lang="fr-FR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326775B-F778-F14D-9A65-849EE7FAA0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000" y="1260000"/>
            <a:ext cx="5927494" cy="41400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22FF95A-92C3-8140-B561-88396B9E6A72}"/>
              </a:ext>
            </a:extLst>
          </p:cNvPr>
          <p:cNvSpPr txBox="1"/>
          <p:nvPr/>
        </p:nvSpPr>
        <p:spPr>
          <a:xfrm>
            <a:off x="2160000" y="5434155"/>
            <a:ext cx="41068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1862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Source : </a:t>
            </a:r>
            <a:r>
              <a:rPr lang="fr-FR" sz="1100" i="1" dirty="0" err="1">
                <a:solidFill>
                  <a:srgbClr val="000000">
                    <a:lumMod val="65000"/>
                    <a:lumOff val="35000"/>
                  </a:srgbClr>
                </a:solidFill>
              </a:rPr>
              <a:t>Citepa</a:t>
            </a: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/rapport SECTEN 2021</a:t>
            </a: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79815079-8F79-4914-8C27-27BC741A4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508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130" y="190206"/>
            <a:ext cx="6615907" cy="10872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000" b="1" dirty="0">
                <a:latin typeface="Verdana" panose="020B0604030504040204" pitchFamily="34" charset="0"/>
                <a:ea typeface="Verdana" panose="020B0604030504040204" pitchFamily="34" charset="0"/>
              </a:rPr>
              <a:t>La voiture : plus de la moitié des émissions des transports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3D2EDF6-2F00-134B-8362-2FF850C81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000" y="1260000"/>
            <a:ext cx="5927494" cy="41400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5347C55-05EC-1A4A-8032-F3E6FF3410C2}"/>
              </a:ext>
            </a:extLst>
          </p:cNvPr>
          <p:cNvSpPr txBox="1"/>
          <p:nvPr/>
        </p:nvSpPr>
        <p:spPr>
          <a:xfrm>
            <a:off x="2160000" y="5434155"/>
            <a:ext cx="41068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1862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Source : </a:t>
            </a:r>
            <a:r>
              <a:rPr lang="fr-FR" sz="1100" i="1" dirty="0" err="1">
                <a:solidFill>
                  <a:srgbClr val="000000">
                    <a:lumMod val="65000"/>
                    <a:lumOff val="35000"/>
                  </a:srgbClr>
                </a:solidFill>
              </a:rPr>
              <a:t>Citepa</a:t>
            </a: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/rapport SECTEN 2021</a:t>
            </a: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8F29D04C-37D1-4E34-AFC1-36CDE73D0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906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130" y="190206"/>
            <a:ext cx="6615907" cy="10872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000" b="1" dirty="0">
                <a:latin typeface="Verdana" panose="020B0604030504040204" pitchFamily="34" charset="0"/>
                <a:ea typeface="Verdana" panose="020B0604030504040204" pitchFamily="34" charset="0"/>
              </a:rPr>
              <a:t>La transport de  marchandises progresse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5347C55-05EC-1A4A-8032-F3E6FF3410C2}"/>
              </a:ext>
            </a:extLst>
          </p:cNvPr>
          <p:cNvSpPr txBox="1"/>
          <p:nvPr/>
        </p:nvSpPr>
        <p:spPr>
          <a:xfrm>
            <a:off x="2160000" y="5434155"/>
            <a:ext cx="41068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1862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Source : SDES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80DE4DA-E058-EC4C-968D-7532C11C24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000" y="1260000"/>
            <a:ext cx="5927494" cy="4140000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73FE28D6-C9D0-43D1-B54D-6B9938EE4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326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130" y="190206"/>
            <a:ext cx="6615907" cy="10872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3000" b="1" dirty="0">
                <a:latin typeface="Verdana" panose="020B0604030504040204" pitchFamily="34" charset="0"/>
                <a:ea typeface="Verdana" panose="020B0604030504040204" pitchFamily="34" charset="0"/>
              </a:rPr>
              <a:t>La route domine le transport de marchandises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5347C55-05EC-1A4A-8032-F3E6FF3410C2}"/>
              </a:ext>
            </a:extLst>
          </p:cNvPr>
          <p:cNvSpPr txBox="1"/>
          <p:nvPr/>
        </p:nvSpPr>
        <p:spPr>
          <a:xfrm>
            <a:off x="2160000" y="5434155"/>
            <a:ext cx="41068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1862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Source : </a:t>
            </a:r>
            <a:r>
              <a:rPr lang="fr-FR" sz="1100" i="1" dirty="0" err="1">
                <a:solidFill>
                  <a:srgbClr val="000000">
                    <a:lumMod val="65000"/>
                    <a:lumOff val="35000"/>
                  </a:srgbClr>
                </a:solidFill>
              </a:rPr>
              <a:t>Sdes</a:t>
            </a:r>
            <a:endParaRPr lang="fr-FR" sz="1100" i="1" dirty="0">
              <a:solidFill>
                <a:srgbClr val="000000">
                  <a:lumMod val="65000"/>
                  <a:lumOff val="35000"/>
                </a:srgbClr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BD909430-277E-EF44-A3D2-A5045B8691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000" y="1260000"/>
            <a:ext cx="5927494" cy="4140000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24C29915-1D7E-474A-8DBE-5C6E10C9B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946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130" y="190206"/>
            <a:ext cx="6929325" cy="108725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fr-FR" sz="3000" b="1" dirty="0">
                <a:latin typeface="Verdana" panose="020B0604030504040204" pitchFamily="34" charset="0"/>
                <a:ea typeface="Verdana" panose="020B0604030504040204" pitchFamily="34" charset="0"/>
              </a:rPr>
              <a:t>Deux fois moins de marchandises transportées par rail en France </a:t>
            </a:r>
          </a:p>
          <a:p>
            <a:pPr marL="0" indent="0">
              <a:buNone/>
            </a:pPr>
            <a:endParaRPr lang="fr-FR" sz="30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5347C55-05EC-1A4A-8032-F3E6FF3410C2}"/>
              </a:ext>
            </a:extLst>
          </p:cNvPr>
          <p:cNvSpPr txBox="1"/>
          <p:nvPr/>
        </p:nvSpPr>
        <p:spPr>
          <a:xfrm>
            <a:off x="2160000" y="5434155"/>
            <a:ext cx="41068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1862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Source : Eurostat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A21538C-62EC-624B-AAB0-7AC79D0BB6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000" y="1260000"/>
            <a:ext cx="5929200" cy="4141192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897A0E9B-5C3B-4E09-9094-9D9E01BFE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9018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130" y="190206"/>
            <a:ext cx="6615907" cy="108725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fr-FR" sz="3000" b="1" dirty="0">
                <a:latin typeface="Verdana" panose="020B0604030504040204" pitchFamily="34" charset="0"/>
                <a:ea typeface="Verdana" panose="020B0604030504040204" pitchFamily="34" charset="0"/>
              </a:rPr>
              <a:t>Poids lourds et utilitaires roulent presque tous au gazole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5347C55-05EC-1A4A-8032-F3E6FF3410C2}"/>
              </a:ext>
            </a:extLst>
          </p:cNvPr>
          <p:cNvSpPr txBox="1"/>
          <p:nvPr/>
        </p:nvSpPr>
        <p:spPr>
          <a:xfrm>
            <a:off x="2160000" y="5434155"/>
            <a:ext cx="410686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1862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Source : </a:t>
            </a:r>
            <a:r>
              <a:rPr lang="fr-FR" sz="1100" i="1" dirty="0" err="1">
                <a:solidFill>
                  <a:srgbClr val="000000">
                    <a:lumMod val="65000"/>
                    <a:lumOff val="35000"/>
                  </a:srgbClr>
                </a:solidFill>
              </a:rPr>
              <a:t>Sdes</a:t>
            </a: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 - Note : parc des voitures selon le type d’utilisateur   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CA2604B-7448-7E4F-8B4B-3ADA9CFE5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000" y="1260000"/>
            <a:ext cx="5927494" cy="4140000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FC4F2FBB-765B-4A0C-825E-2D10DFAB5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1252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0BA0840-89FD-4D81-A23D-81A72B2BA59D}"/>
              </a:ext>
            </a:extLst>
          </p:cNvPr>
          <p:cNvSpPr/>
          <p:nvPr/>
        </p:nvSpPr>
        <p:spPr>
          <a:xfrm>
            <a:off x="0" y="12846"/>
            <a:ext cx="1849585" cy="5689305"/>
          </a:xfrm>
          <a:prstGeom prst="rect">
            <a:avLst/>
          </a:prstGeom>
          <a:gradFill flip="none" rotWithShape="1">
            <a:gsLst>
              <a:gs pos="0">
                <a:srgbClr val="922C83"/>
              </a:gs>
              <a:gs pos="100000">
                <a:srgbClr val="EA1581"/>
              </a:gs>
              <a:gs pos="100000">
                <a:srgbClr val="EA158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fr-FR" sz="2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#EEE2021</a:t>
            </a:r>
          </a:p>
          <a:p>
            <a:pPr algn="ctr"/>
            <a:endParaRPr lang="fr-FR" sz="2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fr-FR" sz="2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12331608-0C63-4226-8023-725296CCED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545" y="190206"/>
            <a:ext cx="1479376" cy="458637"/>
          </a:xfrm>
          <a:prstGeom prst="rect">
            <a:avLst/>
          </a:prstGeom>
        </p:spPr>
      </p:pic>
      <p:sp>
        <p:nvSpPr>
          <p:cNvPr id="17" name="Espace réservé du texte 8">
            <a:extLst>
              <a:ext uri="{FF2B5EF4-FFF2-40B4-BE49-F238E27FC236}">
                <a16:creationId xmlns:a16="http://schemas.microsoft.com/office/drawing/2014/main" id="{B1CF2BE7-5450-4744-B818-205F475CEA37}"/>
              </a:ext>
            </a:extLst>
          </p:cNvPr>
          <p:cNvSpPr txBox="1">
            <a:spLocks/>
          </p:cNvSpPr>
          <p:nvPr/>
        </p:nvSpPr>
        <p:spPr>
          <a:xfrm>
            <a:off x="5762297" y="902887"/>
            <a:ext cx="3008313" cy="3909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1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0985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61970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8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295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2393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04924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85909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66893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047878" indent="0" algn="l" defTabSz="380985" rtl="0" eaLnBrk="1" latinLnBrk="0" hangingPunct="1">
              <a:spcBef>
                <a:spcPct val="20000"/>
              </a:spcBef>
              <a:buFont typeface="Arial"/>
              <a:buNone/>
              <a:defRPr sz="7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TEXTE TEXTE TEXTE TEXTE</a:t>
            </a:r>
            <a:endParaRPr lang="fr-FR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2" name="Espace réservé du contenu 11">
            <a:extLst>
              <a:ext uri="{FF2B5EF4-FFF2-40B4-BE49-F238E27FC236}">
                <a16:creationId xmlns:a16="http://schemas.microsoft.com/office/drawing/2014/main" id="{3D4160C1-6BCE-4BEA-8B6B-2D93EA1A9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130" y="190206"/>
            <a:ext cx="6929325" cy="108725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fr-FR" sz="3000" b="1" dirty="0">
                <a:latin typeface="Verdana" panose="020B0604030504040204" pitchFamily="34" charset="0"/>
                <a:ea typeface="Verdana" panose="020B0604030504040204" pitchFamily="34" charset="0"/>
              </a:rPr>
              <a:t>En 2020, un carburant alternatif pour une voiture neuve sur dix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58E856F-2610-9845-85F2-5DD599A69BA7}"/>
              </a:ext>
            </a:extLst>
          </p:cNvPr>
          <p:cNvSpPr txBox="1"/>
          <p:nvPr/>
        </p:nvSpPr>
        <p:spPr>
          <a:xfrm>
            <a:off x="2159999" y="5434155"/>
            <a:ext cx="481699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1862" b="0" i="0" u="none" strike="noStrike" kern="1200" spc="0" baseline="0">
                <a:solidFill>
                  <a:srgbClr val="000000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Source : </a:t>
            </a:r>
            <a:r>
              <a:rPr lang="fr-FR" sz="1100" i="1" dirty="0" err="1">
                <a:solidFill>
                  <a:srgbClr val="000000">
                    <a:lumMod val="65000"/>
                    <a:lumOff val="35000"/>
                  </a:srgbClr>
                </a:solidFill>
              </a:rPr>
              <a:t>Sdes</a:t>
            </a:r>
            <a:r>
              <a:rPr lang="fr-FR" sz="1100" i="1" dirty="0">
                <a:solidFill>
                  <a:srgbClr val="000000">
                    <a:lumMod val="65000"/>
                    <a:lumOff val="35000"/>
                  </a:srgbClr>
                </a:solidFill>
              </a:rPr>
              <a:t> - Note : immatriculation des voitures selon le type d’utilisateur   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1797564-1834-B342-8EC9-4E0EDCACAA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0000" y="1260000"/>
            <a:ext cx="5927494" cy="4140000"/>
          </a:xfrm>
          <a:prstGeom prst="rect">
            <a:avLst/>
          </a:prstGeom>
        </p:spPr>
      </p:pic>
      <p:sp>
        <p:nvSpPr>
          <p:cNvPr id="5" name="Titre 4">
            <a:extLst>
              <a:ext uri="{FF2B5EF4-FFF2-40B4-BE49-F238E27FC236}">
                <a16:creationId xmlns:a16="http://schemas.microsoft.com/office/drawing/2014/main" id="{96E155F6-2983-4981-87D5-6AE00721E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98756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5EFFF40C0069A4D9655A9A027144DC4" ma:contentTypeVersion="13" ma:contentTypeDescription="Crée un document." ma:contentTypeScope="" ma:versionID="be7b78931daa149562d80029513589db">
  <xsd:schema xmlns:xsd="http://www.w3.org/2001/XMLSchema" xmlns:xs="http://www.w3.org/2001/XMLSchema" xmlns:p="http://schemas.microsoft.com/office/2006/metadata/properties" xmlns:ns2="56ddd2ae-0239-4687-b282-55f3ed7a959a" xmlns:ns3="0c6675b0-729b-48d4-9f82-0a71e1e2ee9a" targetNamespace="http://schemas.microsoft.com/office/2006/metadata/properties" ma:root="true" ma:fieldsID="ebce13adcfe1f16f1b00f377475e17bd" ns2:_="" ns3:_="">
    <xsd:import namespace="56ddd2ae-0239-4687-b282-55f3ed7a959a"/>
    <xsd:import namespace="0c6675b0-729b-48d4-9f82-0a71e1e2ee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ddd2ae-0239-4687-b282-55f3ed7a9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6675b0-729b-48d4-9f82-0a71e1e2ee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25F5676-5208-46A7-9DB5-AA061AC1328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12CB58-E3A6-4AC4-B660-D131EC80AD6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CD9EE90-F8CA-46DE-8053-564591542B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ddd2ae-0239-4687-b282-55f3ed7a959a"/>
    <ds:schemaRef ds:uri="0c6675b0-729b-48d4-9f82-0a71e1e2ee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190</Words>
  <Application>Microsoft Office PowerPoint</Application>
  <PresentationFormat>Affichage à l'écran (16:10)</PresentationFormat>
  <Paragraphs>181</Paragraphs>
  <Slides>8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2" baseType="lpstr">
      <vt:lpstr>Arial</vt:lpstr>
      <vt:lpstr>Calibri</vt:lpstr>
      <vt:lpstr>Verdana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 Video</dc:title>
  <dc:creator>x</dc:creator>
  <cp:lastModifiedBy>François Vezier</cp:lastModifiedBy>
  <cp:revision>16</cp:revision>
  <dcterms:created xsi:type="dcterms:W3CDTF">2021-07-07T08:04:26Z</dcterms:created>
  <dcterms:modified xsi:type="dcterms:W3CDTF">2021-08-25T22:49:22Z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0x01010005EFFF40C0069A4D9655A9A027144DC4</vt:lpwstr>
  </property>
</Properties>
</file>