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6" r:id="rId5"/>
    <p:sldId id="2147308845" r:id="rId6"/>
    <p:sldId id="2147308864" r:id="rId7"/>
    <p:sldId id="2147308881" r:id="rId8"/>
    <p:sldId id="214730884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C5E"/>
    <a:srgbClr val="FFFD78"/>
    <a:srgbClr val="4378C0"/>
    <a:srgbClr val="89D880"/>
    <a:srgbClr val="FF9300"/>
    <a:srgbClr val="008F00"/>
    <a:srgbClr val="73FB79"/>
    <a:srgbClr val="FF8AD8"/>
    <a:srgbClr val="1956A0"/>
    <a:srgbClr val="1B5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6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E0C754-0DFA-D34E-A454-95759056EC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8B7E23-380F-5443-A46B-D63BB122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0732-3CF1-A846-88D3-A67E35B2A7C7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A4D3BA-A77B-1A44-9DF3-125AE04A8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5C64DF-E0C0-BE46-B5C4-E3A7DE455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0BB3-BEC6-7249-A34F-160990CEC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3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799A-711C-4364-9AE7-F8B2B8AC888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7688-7020-496A-AD16-14AB1F5A5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2021-2022/TRAVAIL%20LOLO/Pole%20Emploi/13_Gabrit%20PPT%20pour%20Charte/Import/Logo_Po&#770;le_Emploi_2008-01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file:////Volumes/2021-2022/TRAVAIL%20LOLO/Pole%20Emploi/13_Gabrit%20PPT%20pour%20Charte/Import/Portable_Ordi.png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sv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LOISIR/TRAVAIL%20LOLO/Pole%20Emploi/08_PPT%20Performance/imports/Logo%20PE.sv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//Volumes/2021-2022/TRAVAIL%20LOLO/Pole%20Emploi/13_Gabarit%20PPT%20pour%20Charte/Import/Envol_Email-01.sv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file:////Volumes/2021-2022/TRAVAIL%20LOLO/Pole%20Emploi/13_Gabarit%20PPT%20pour%20Charte/Import/Illustration_Sommaire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2021-2022/TRAVAIL%20LOLO/Pole%20Emploi/13_Gabarit%20PPT%20pour%20Charte/Import/Envol_Email-01.sv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file:////Volumes/2021-2022/TRAVAIL%20LOLO/Pole%20Emploi/13_Gabarit%20PPT%20pour%20Charte/Import/Illustration_Sommaire.png" TargetMode="Externa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440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960000"/>
            <a:ext cx="531495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B0F631-CE05-CE49-B9C6-BB0CAAD07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8" y="60923"/>
            <a:ext cx="1072064" cy="972267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5507AEDD-8CA8-1049-A596-898E3E0C2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629" y="828187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 dirty="0"/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D47407C-19B9-7D43-8149-9C418E1574D5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696" y="198438"/>
            <a:ext cx="865770" cy="6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0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345530"/>
            <a:ext cx="5472113" cy="41608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3470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1"/>
            <a:ext cx="543500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345531"/>
            <a:ext cx="5435009" cy="4351338"/>
          </a:xfrm>
        </p:spPr>
        <p:txBody>
          <a:bodyPr/>
          <a:lstStyle>
            <a:lvl1pPr marL="2286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4305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0"/>
            <a:ext cx="543500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345530"/>
            <a:ext cx="543500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861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4BFB60-577D-6545-8C65-CE00BCDAC713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501036" cy="112328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290032" y="-7031048"/>
            <a:ext cx="13938949" cy="13212755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accent3"/>
            </a:solidFill>
            <a:ln w="825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58000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3632071"/>
            <a:ext cx="3643076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2221357"/>
            <a:ext cx="3671762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 i="0">
                <a:solidFill>
                  <a:schemeClr val="bg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1840047"/>
            <a:ext cx="5486400" cy="1262918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36575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714375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893763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B6715AE3-BF44-E54D-8082-4F6ACBA059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2925" y="4746638"/>
            <a:ext cx="5486400" cy="1262918"/>
          </a:xfrm>
        </p:spPr>
        <p:txBody>
          <a:bodyPr/>
          <a:lstStyle>
            <a:lvl1pPr marL="0" indent="0">
              <a:buClr>
                <a:schemeClr val="accent3"/>
              </a:buClr>
              <a:buFontTx/>
              <a:buNone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5" name="Logo">
            <a:extLst>
              <a:ext uri="{FF2B5EF4-FFF2-40B4-BE49-F238E27FC236}">
                <a16:creationId xmlns:a16="http://schemas.microsoft.com/office/drawing/2014/main" id="{3274EA2F-1186-2049-92E5-0ECE4D99C45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9" name="AutoShape 13" descr="Forme libre 29">
              <a:extLst>
                <a:ext uri="{FF2B5EF4-FFF2-40B4-BE49-F238E27FC236}">
                  <a16:creationId xmlns:a16="http://schemas.microsoft.com/office/drawing/2014/main" id="{E79C984D-6454-FD44-AAFE-05859C42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31" name="AutoShape 14" descr="Forme libre 30">
              <a:extLst>
                <a:ext uri="{FF2B5EF4-FFF2-40B4-BE49-F238E27FC236}">
                  <a16:creationId xmlns:a16="http://schemas.microsoft.com/office/drawing/2014/main" id="{057F5003-F9C2-E146-BB18-F11C74D0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32" name="Google Shape;65;p13">
              <a:extLst>
                <a:ext uri="{FF2B5EF4-FFF2-40B4-BE49-F238E27FC236}">
                  <a16:creationId xmlns:a16="http://schemas.microsoft.com/office/drawing/2014/main" id="{14EEA00F-C975-D846-9EBC-7B9A084B4AC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803650"/>
            <a:ext cx="5500688" cy="80486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Pole Emploi PRO" panose="02000503040000020004" pitchFamily="50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8737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678052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:a16="http://schemas.microsoft.com/office/drawing/2014/main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:a16="http://schemas.microsoft.com/office/drawing/2014/main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9" name="Google Shape;65;p13">
              <a:extLst>
                <a:ext uri="{FF2B5EF4-FFF2-40B4-BE49-F238E27FC236}">
                  <a16:creationId xmlns:a16="http://schemas.microsoft.com/office/drawing/2014/main" id="{244BDF87-2C03-714C-9E7A-564B9066F97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266972" y="-8174052"/>
            <a:ext cx="16324454" cy="15363669"/>
            <a:chOff x="-4934542" y="-9517078"/>
            <a:chExt cx="17838137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278247" y="743784"/>
              <a:ext cx="5625348" cy="5625348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2957513"/>
            <a:ext cx="3629025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3600451"/>
            <a:ext cx="3657600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134152"/>
            <a:ext cx="5486400" cy="43989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83597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id="{2DF67E5F-EBCB-D347-A981-54B8A0F10D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8499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e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id="{E6CC1BF1-8EB8-9540-AE5E-CED7EDF47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7135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 fond 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20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00087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794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572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20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00087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794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572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id="{E6CC1BF1-8EB8-9540-AE5E-CED7EDF47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r-FR" sz="1000" b="0" i="0" cap="all" spc="200" normalizeH="0" baseline="0" dirty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41686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F1669B5B-BE53-3B45-B945-FC5F885E8FCC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28">
            <a:extLst>
              <a:ext uri="{FF2B5EF4-FFF2-40B4-BE49-F238E27FC236}">
                <a16:creationId xmlns:a16="http://schemas.microsoft.com/office/drawing/2014/main" id="{B9CCEE73-7218-E94E-98AE-D02B2C7755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75121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Fond Blan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28">
            <a:extLst>
              <a:ext uri="{FF2B5EF4-FFF2-40B4-BE49-F238E27FC236}">
                <a16:creationId xmlns:a16="http://schemas.microsoft.com/office/drawing/2014/main" id="{0F32A884-FD1A-FC40-B344-7FADE53A8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355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Lo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849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34611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88784" y="246886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91026" y="305336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75366" y="364925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58116" y="425173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75584" y="481388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4229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4229" y="250290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305336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3578" y="364652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8422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84227" y="482474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1100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21100" y="249883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2" y="30908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15212" y="365313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0384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5212" y="481654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300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onnes Fond Blan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id="{E1B6B942-CF8F-654B-AE4F-3C765AF7C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r-FR" sz="1000" b="0" i="0" cap="all" spc="200" normalizeH="0" baseline="0" dirty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3284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AF225402-CD42-9C44-9B94-C82B5FF63BCF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4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1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5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graphique">
    <p:bg>
      <p:bgPr>
        <a:solidFill>
          <a:schemeClr val="accent3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rdinateur" descr="Une image contenant texte, portable, ordinateur, moniteur&#10;&#10;Description générée automatiquement">
            <a:extLst>
              <a:ext uri="{FF2B5EF4-FFF2-40B4-BE49-F238E27FC236}">
                <a16:creationId xmlns:a16="http://schemas.microsoft.com/office/drawing/2014/main" id="{F0700FEE-9950-564E-BE90-229176929D1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548" y="1617282"/>
            <a:ext cx="7136452" cy="44655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9E83B45-AE9B-DD48-8600-9FB233EA5637}"/>
              </a:ext>
            </a:extLst>
          </p:cNvPr>
          <p:cNvSpPr txBox="1"/>
          <p:nvPr userDrawn="1"/>
        </p:nvSpPr>
        <p:spPr>
          <a:xfrm>
            <a:off x="7030164" y="1103623"/>
            <a:ext cx="318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Vous pouvez Insérer une image derrière l’ordi, l’écran est en transparence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23B021-E8DF-DD40-BE23-64B8E39D68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175" y="3193773"/>
            <a:ext cx="482600" cy="304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637E164-6E29-774E-898F-06B74A9B6E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14" y="3618270"/>
            <a:ext cx="278578" cy="175944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8B34F22B-A27F-4E4B-986F-087F8A435C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4317" y="3320059"/>
            <a:ext cx="528529" cy="5285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EFE964-2B01-DE42-8779-DB95C44D8A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72" y="3449530"/>
            <a:ext cx="269343" cy="269343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E9837854-CBA4-1748-8AC4-31DA4EF081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-5400000">
            <a:off x="2580918" y="3468831"/>
            <a:ext cx="274534" cy="27177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FC5C3D4-928F-8F48-A62D-D7C38AD278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05" y="2946208"/>
            <a:ext cx="1295227" cy="12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9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743-0E1B-B843-B232-8710B8C2ED0B}" type="datetime1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70" y="674152"/>
            <a:ext cx="1783084" cy="17830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091" y="674152"/>
            <a:ext cx="1783084" cy="1783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412" y="674152"/>
            <a:ext cx="1783084" cy="17830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733" y="674152"/>
            <a:ext cx="1783084" cy="17830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942899"/>
            <a:ext cx="1783084" cy="17830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221" y="2942899"/>
            <a:ext cx="1783084" cy="1783084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34163" y="3597275"/>
            <a:ext cx="3313112" cy="45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#</a:t>
            </a:r>
            <a:r>
              <a:rPr lang="fr-FR" dirty="0" err="1"/>
              <a:t>OnEstLàPourVous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880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1" name="Google Shape;65;p13">
              <a:extLst>
                <a:ext uri="{FF2B5EF4-FFF2-40B4-BE49-F238E27FC236}">
                  <a16:creationId xmlns:a16="http://schemas.microsoft.com/office/drawing/2014/main" id="{8BE399BB-C546-AC4B-AEDF-92D8A175A0F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link="rId3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4196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>
                <a:solidFill>
                  <a:srgbClr val="18073A"/>
                </a:solidFill>
              </a:endParaRPr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>
                <a:solidFill>
                  <a:srgbClr val="18073A"/>
                </a:solidFill>
              </a:endParaRPr>
            </a:p>
          </p:txBody>
        </p:sp>
        <p:pic>
          <p:nvPicPr>
            <p:cNvPr id="21" name="Google Shape;65;p13">
              <a:extLst>
                <a:ext uri="{FF2B5EF4-FFF2-40B4-BE49-F238E27FC236}">
                  <a16:creationId xmlns:a16="http://schemas.microsoft.com/office/drawing/2014/main" id="{8BE399BB-C546-AC4B-AEDF-92D8A175A0F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/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702553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>
                <a:solidFill>
                  <a:srgbClr val="18073A"/>
                </a:solidFill>
              </a:endParaRPr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>
                <a:solidFill>
                  <a:srgbClr val="18073A"/>
                </a:solidFill>
              </a:endParaRPr>
            </a:p>
          </p:txBody>
        </p:sp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21859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>
                <a:solidFill>
                  <a:srgbClr val="18073A"/>
                </a:solidFill>
              </a:endParaRPr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>
                <a:solidFill>
                  <a:srgbClr val="18073A"/>
                </a:solidFill>
              </a:endParaRPr>
            </a:p>
          </p:txBody>
        </p:sp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3756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_Long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pic>
        <p:nvPicPr>
          <p:cNvPr id="62" name="Image 61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" y="1474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849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2"/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34611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88784" y="246886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91026" y="305336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75366" y="364925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58116" y="425173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75584" y="481388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4229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4229" y="250290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305336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3578" y="364652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8422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84227" y="482474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1100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21100" y="249883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2" y="30908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15212" y="365313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0384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5212" y="481654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959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3029" y="1534175"/>
            <a:ext cx="4926147" cy="4572196"/>
          </a:xfrm>
          <a:prstGeom prst="rect">
            <a:avLst/>
          </a:prstGeom>
        </p:spPr>
        <p:txBody>
          <a:bodyPr/>
          <a:lstStyle>
            <a:lvl1pPr marL="259226" indent="-259226">
              <a:buClr>
                <a:srgbClr val="0070C0"/>
              </a:buClr>
              <a:buFont typeface="Wingdings" panose="05000000000000000000" pitchFamily="2" charset="2"/>
              <a:buChar char="§"/>
              <a:defRPr sz="1452" b="0">
                <a:latin typeface="+mn-lt"/>
                <a:cs typeface="Arial" panose="020B0604020202020204" pitchFamily="34" charset="0"/>
              </a:defRPr>
            </a:lvl1pPr>
            <a:lvl2pPr marL="673987" indent="-259226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2pPr>
            <a:lvl3pPr marL="1036903" indent="-207380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3pPr>
            <a:lvl4pPr marL="1451665" indent="-207380">
              <a:buClr>
                <a:srgbClr val="0070C0"/>
              </a:buClr>
              <a:buFont typeface="Wingdings" panose="05000000000000000000" pitchFamily="2" charset="2"/>
              <a:buChar char="§"/>
              <a:defRPr sz="1452" b="0">
                <a:latin typeface="+mn-lt"/>
                <a:cs typeface="Arial" panose="020B0604020202020204" pitchFamily="34" charset="0"/>
              </a:defRPr>
            </a:lvl4pPr>
            <a:lvl5pPr marL="1866427" indent="-207380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6587379" y="1534381"/>
            <a:ext cx="4926147" cy="4572196"/>
          </a:xfrm>
          <a:prstGeom prst="rect">
            <a:avLst/>
          </a:prstGeom>
        </p:spPr>
        <p:txBody>
          <a:bodyPr/>
          <a:lstStyle>
            <a:lvl1pPr marL="259226" indent="-259226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1pPr>
            <a:lvl2pPr marL="673987" indent="-259226">
              <a:buClr>
                <a:srgbClr val="0070C0"/>
              </a:buClr>
              <a:buFont typeface="Wingdings" panose="05000000000000000000" pitchFamily="2" charset="2"/>
              <a:buChar char="§"/>
              <a:defRPr sz="1452" b="0">
                <a:effectLst/>
                <a:latin typeface="+mn-lt"/>
                <a:cs typeface="Arial" panose="020B0604020202020204" pitchFamily="34" charset="0"/>
              </a:defRPr>
            </a:lvl2pPr>
            <a:lvl3pPr marL="1036903" indent="-207380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3pPr>
            <a:lvl4pPr marL="1451665" indent="-207380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4pPr>
            <a:lvl5pPr marL="1866427" indent="-207380">
              <a:buClr>
                <a:srgbClr val="0070C0"/>
              </a:buClr>
              <a:buFont typeface="Wingdings" panose="05000000000000000000" pitchFamily="2" charset="2"/>
              <a:buChar char="§"/>
              <a:defRPr sz="1452">
                <a:latin typeface="+mn-lt"/>
                <a:cs typeface="Arial" panose="020B060402020202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78813" y="1"/>
            <a:ext cx="9543047" cy="626591"/>
          </a:xfrm>
          <a:prstGeom prst="rect">
            <a:avLst/>
          </a:prstGeom>
        </p:spPr>
        <p:txBody>
          <a:bodyPr anchor="ctr"/>
          <a:lstStyle>
            <a:lvl1pPr algn="r">
              <a:defRPr sz="2177">
                <a:solidFill>
                  <a:srgbClr val="003678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679036" y="6522792"/>
            <a:ext cx="396262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62">
              <a:buClrTx/>
              <a:buFontTx/>
              <a:buNone/>
            </a:pPr>
            <a:fld id="{1AC81A07-2991-4439-A2D1-1C30F7098EFE}" type="slidenum">
              <a:rPr lang="fr-FR" sz="997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14762">
                <a:buClrTx/>
                <a:buFontTx/>
                <a:buNone/>
              </a:pPr>
              <a:t>‹N°›</a:t>
            </a:fld>
            <a:endParaRPr lang="fr-FR" sz="997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9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4 Chap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8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718108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302611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898497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4483000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506750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5652007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898497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4483000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506750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5652007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id="{2AB3129C-8146-2246-8A53-D0D893F17D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02078" y="1034611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FF247E95-9BDF-E249-A3DF-958A93B8D9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79418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6C76B0C8-6023-6E4B-9385-0E7284F96F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11938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3D145A80-9C04-664C-B990-9CBD8421E0F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302078" y="3265193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id="{78E7B9C9-9FDD-0644-8497-F0CA8E5F45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7268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88784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88784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174433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84227" y="230261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88784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88784" y="448405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88784" y="506750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75366" y="5650952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11938" y="391168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11937" y="4478932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11936" y="50682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11935" y="565095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15212" y="391168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2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15211" y="448227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3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15210" y="506791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15209" y="565169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71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Peti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9488" y="914400"/>
            <a:ext cx="5600699" cy="5529263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03" b="-4957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:a16="http://schemas.microsoft.com/office/drawing/2014/main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 r:link="rId7"/>
              </a:ext>
            </a:extLst>
          </a:blip>
          <a:stretch>
            <a:fillRect/>
          </a:stretch>
        </p:blipFill>
        <p:spPr>
          <a:xfrm>
            <a:off x="7902575" y="399897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13708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16596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13707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13706" y="44673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13706" y="50678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27585" y="565810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469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_Petit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" y="1474"/>
            <a:ext cx="3747541" cy="6858000"/>
          </a:xfrm>
          <a:prstGeom prst="rect">
            <a:avLst/>
          </a:prstGeom>
        </p:spPr>
      </p:pic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9488" y="914400"/>
            <a:ext cx="5600699" cy="5529263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03" b="-4957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:a16="http://schemas.microsoft.com/office/drawing/2014/main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 r:link="rId8"/>
              </a:ext>
            </a:extLst>
          </a:blip>
          <a:stretch>
            <a:fillRect/>
          </a:stretch>
        </p:blipFill>
        <p:spPr>
          <a:xfrm>
            <a:off x="7902575" y="399897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2"/>
                </a:solidFill>
              </a:rPr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13708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16596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13707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13706" y="44673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13706" y="50678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27585" y="565810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84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5533" y="818139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3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3105" y="838235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12278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332278"/>
            <a:ext cx="5472113" cy="41608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563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9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EEF743-0E1B-B843-B232-8710B8C2ED0B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7400" y="6670973"/>
            <a:ext cx="84201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70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5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90" r:id="rId3"/>
    <p:sldLayoutId id="2147483676" r:id="rId4"/>
    <p:sldLayoutId id="2147483677" r:id="rId5"/>
    <p:sldLayoutId id="2147483691" r:id="rId6"/>
    <p:sldLayoutId id="2147483663" r:id="rId7"/>
    <p:sldLayoutId id="2147483678" r:id="rId8"/>
    <p:sldLayoutId id="2147483650" r:id="rId9"/>
    <p:sldLayoutId id="2147483679" r:id="rId10"/>
    <p:sldLayoutId id="2147483664" r:id="rId11"/>
    <p:sldLayoutId id="2147483680" r:id="rId12"/>
    <p:sldLayoutId id="2147483681" r:id="rId13"/>
    <p:sldLayoutId id="2147483665" r:id="rId14"/>
    <p:sldLayoutId id="2147483652" r:id="rId15"/>
    <p:sldLayoutId id="2147483669" r:id="rId16"/>
    <p:sldLayoutId id="2147483682" r:id="rId17"/>
    <p:sldLayoutId id="2147483666" r:id="rId18"/>
    <p:sldLayoutId id="2147483670" r:id="rId19"/>
    <p:sldLayoutId id="2147483683" r:id="rId20"/>
    <p:sldLayoutId id="2147483668" r:id="rId21"/>
    <p:sldLayoutId id="2147483667" r:id="rId22"/>
    <p:sldLayoutId id="2147483684" r:id="rId23"/>
    <p:sldLayoutId id="2147483686" r:id="rId24"/>
    <p:sldLayoutId id="2147483689" r:id="rId25"/>
    <p:sldLayoutId id="2147483726" r:id="rId26"/>
    <p:sldLayoutId id="2147483727" r:id="rId27"/>
    <p:sldLayoutId id="2147483729" r:id="rId28"/>
    <p:sldLayoutId id="2147483730" r:id="rId29"/>
    <p:sldLayoutId id="2147483731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4000" b="1" i="0" kern="1200">
          <a:solidFill>
            <a:schemeClr val="accent2"/>
          </a:solidFill>
          <a:latin typeface="Pole Emploi PRO" panose="02000503040000020004" pitchFamily="2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57188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893763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andidat.pole-emploi.fr/metierscope/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CC3A4-3AA2-204A-8A93-4130B5460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1440000"/>
            <a:ext cx="6182605" cy="2387600"/>
          </a:xfrm>
        </p:spPr>
        <p:txBody>
          <a:bodyPr>
            <a:normAutofit/>
          </a:bodyPr>
          <a:lstStyle/>
          <a:p>
            <a:r>
              <a:rPr lang="fr-FR" dirty="0"/>
              <a:t>Le ROME 4.0  </a:t>
            </a:r>
            <a:br>
              <a:rPr lang="fr-FR" dirty="0"/>
            </a:br>
            <a:r>
              <a:rPr lang="fr-FR" dirty="0"/>
              <a:t>un langage partagé au service des transitions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D0F20-61DD-4940-9B57-17B03207E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79" b="86039" l="28645" r="66341"/>
                    </a14:imgEffect>
                  </a14:imgLayer>
                </a14:imgProps>
              </a:ext>
            </a:extLst>
          </a:blip>
          <a:srcRect l="30563" t="25397" r="35027" b="15999"/>
          <a:stretch/>
        </p:blipFill>
        <p:spPr>
          <a:xfrm>
            <a:off x="7682906" y="1307171"/>
            <a:ext cx="4850681" cy="47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08BCA-23EE-B054-36B6-12371446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8" y="269746"/>
            <a:ext cx="10847138" cy="1325563"/>
          </a:xfrm>
        </p:spPr>
        <p:txBody>
          <a:bodyPr/>
          <a:lstStyle/>
          <a:p>
            <a:r>
              <a:rPr lang="fr-FR" dirty="0"/>
              <a:t>La nouvelle nomenclature : un langage compétence facile à appréhender et partagé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E6C89C-5F80-AD0F-DA88-43084FB9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504" y="6491015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ACC267E-811D-E9FF-04D8-4C020BCC6B36}"/>
              </a:ext>
            </a:extLst>
          </p:cNvPr>
          <p:cNvSpPr/>
          <p:nvPr/>
        </p:nvSpPr>
        <p:spPr>
          <a:xfrm>
            <a:off x="645008" y="4942587"/>
            <a:ext cx="10847139" cy="3060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400" b="1" dirty="0">
                <a:solidFill>
                  <a:schemeClr val="bg1"/>
                </a:solidFill>
                <a:latin typeface="Arial" panose="020B0604020202020204"/>
                <a:sym typeface="Arial"/>
              </a:rPr>
              <a:t>RÉFÉRENTIEL DE SAVOIRS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48BB289-B93A-F8C4-2CD7-B9804E483108}"/>
              </a:ext>
            </a:extLst>
          </p:cNvPr>
          <p:cNvSpPr/>
          <p:nvPr/>
        </p:nvSpPr>
        <p:spPr>
          <a:xfrm>
            <a:off x="645011" y="5630551"/>
            <a:ext cx="10847139" cy="3060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400" b="1">
                <a:solidFill>
                  <a:schemeClr val="bg1"/>
                </a:solidFill>
                <a:latin typeface="Arial" panose="020B0604020202020204"/>
                <a:sym typeface="Arial"/>
              </a:rPr>
              <a:t>RÉFÉRENTIEL DE CONTEXTES DE TRAVAIL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38207FE-841A-2C2C-B8DB-B0C32DF0F786}"/>
              </a:ext>
            </a:extLst>
          </p:cNvPr>
          <p:cNvSpPr/>
          <p:nvPr/>
        </p:nvSpPr>
        <p:spPr>
          <a:xfrm>
            <a:off x="645008" y="1720701"/>
            <a:ext cx="10881867" cy="321783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400" b="1">
                <a:solidFill>
                  <a:schemeClr val="bg1"/>
                </a:solidFill>
                <a:latin typeface="Arial" panose="020B0604020202020204"/>
                <a:sym typeface="Arial"/>
              </a:rPr>
              <a:t>RÉFÉRENTIEL DE COMPÉTENCES</a:t>
            </a:r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4A43613E-9695-8F0E-0B62-89BE1CFEC871}"/>
              </a:ext>
            </a:extLst>
          </p:cNvPr>
          <p:cNvSpPr/>
          <p:nvPr/>
        </p:nvSpPr>
        <p:spPr>
          <a:xfrm>
            <a:off x="2959337" y="2383471"/>
            <a:ext cx="1980000" cy="196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>
              <a:solidFill>
                <a:srgbClr val="FFFFFF"/>
              </a:solidFill>
              <a:latin typeface="Arial" panose="020B0604020202020204"/>
              <a:sym typeface="Arial"/>
            </a:endParaRPr>
          </a:p>
        </p:txBody>
      </p:sp>
      <p:sp>
        <p:nvSpPr>
          <p:cNvPr id="9" name="ZoneTexte 15">
            <a:extLst>
              <a:ext uri="{FF2B5EF4-FFF2-40B4-BE49-F238E27FC236}">
                <a16:creationId xmlns:a16="http://schemas.microsoft.com/office/drawing/2014/main" id="{3C5A1D9C-0445-A4DA-9F3F-A34540693C9F}"/>
              </a:ext>
            </a:extLst>
          </p:cNvPr>
          <p:cNvSpPr txBox="1"/>
          <p:nvPr/>
        </p:nvSpPr>
        <p:spPr>
          <a:xfrm>
            <a:off x="2956654" y="2403844"/>
            <a:ext cx="1995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900" b="1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« Communication, Création, Innovation, Nouvelles Technologies »</a:t>
            </a:r>
          </a:p>
        </p:txBody>
      </p:sp>
      <p:sp>
        <p:nvSpPr>
          <p:cNvPr id="23" name="Arrondir un rectangle avec un coin diagonal 23">
            <a:extLst>
              <a:ext uri="{FF2B5EF4-FFF2-40B4-BE49-F238E27FC236}">
                <a16:creationId xmlns:a16="http://schemas.microsoft.com/office/drawing/2014/main" id="{3B8C2AC8-3F85-0668-AFD0-9CF0E297EA2C}"/>
              </a:ext>
            </a:extLst>
          </p:cNvPr>
          <p:cNvSpPr/>
          <p:nvPr/>
        </p:nvSpPr>
        <p:spPr>
          <a:xfrm>
            <a:off x="5101775" y="2383471"/>
            <a:ext cx="1980000" cy="196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>
              <a:solidFill>
                <a:srgbClr val="FFFFFF"/>
              </a:solidFill>
              <a:latin typeface="Arial" panose="020B0604020202020204"/>
              <a:sym typeface="Arial"/>
            </a:endParaRPr>
          </a:p>
        </p:txBody>
      </p:sp>
      <p:sp>
        <p:nvSpPr>
          <p:cNvPr id="24" name="ZoneTexte 53">
            <a:extLst>
              <a:ext uri="{FF2B5EF4-FFF2-40B4-BE49-F238E27FC236}">
                <a16:creationId xmlns:a16="http://schemas.microsoft.com/office/drawing/2014/main" id="{2FCD0462-4F99-80FC-E1D4-61AFCA098173}"/>
              </a:ext>
            </a:extLst>
          </p:cNvPr>
          <p:cNvSpPr txBox="1"/>
          <p:nvPr/>
        </p:nvSpPr>
        <p:spPr>
          <a:xfrm>
            <a:off x="5158320" y="2403844"/>
            <a:ext cx="191153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t">
            <a:spAutoFit/>
          </a:bodyPr>
          <a:lstStyle/>
          <a:p>
            <a:pPr algn="ctr" defTabSz="1219170"/>
            <a:r>
              <a:rPr lang="fr-FR" sz="900" b="1" dirty="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« Production, Construction, Qualité, Logistique » </a:t>
            </a:r>
          </a:p>
        </p:txBody>
      </p:sp>
      <p:sp>
        <p:nvSpPr>
          <p:cNvPr id="60" name="Arrondir un rectangle avec un coin diagonal 98">
            <a:extLst>
              <a:ext uri="{FF2B5EF4-FFF2-40B4-BE49-F238E27FC236}">
                <a16:creationId xmlns:a16="http://schemas.microsoft.com/office/drawing/2014/main" id="{1297FC23-C3D8-CAB3-9CE9-2DF0EB1E6182}"/>
              </a:ext>
            </a:extLst>
          </p:cNvPr>
          <p:cNvSpPr/>
          <p:nvPr/>
        </p:nvSpPr>
        <p:spPr>
          <a:xfrm>
            <a:off x="9386652" y="2383471"/>
            <a:ext cx="1980000" cy="196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>
              <a:solidFill>
                <a:srgbClr val="FFFFFF"/>
              </a:solidFill>
              <a:latin typeface="Arial" panose="020B0604020202020204"/>
              <a:sym typeface="Arial"/>
            </a:endParaRPr>
          </a:p>
        </p:txBody>
      </p:sp>
      <p:sp>
        <p:nvSpPr>
          <p:cNvPr id="61" name="ZoneTexte 102">
            <a:extLst>
              <a:ext uri="{FF2B5EF4-FFF2-40B4-BE49-F238E27FC236}">
                <a16:creationId xmlns:a16="http://schemas.microsoft.com/office/drawing/2014/main" id="{998EDBB3-E1CA-F056-9BB8-993A792B963C}"/>
              </a:ext>
            </a:extLst>
          </p:cNvPr>
          <p:cNvSpPr txBox="1"/>
          <p:nvPr/>
        </p:nvSpPr>
        <p:spPr>
          <a:xfrm>
            <a:off x="9556505" y="2403844"/>
            <a:ext cx="1733253" cy="3326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noAutofit/>
          </a:bodyPr>
          <a:lstStyle/>
          <a:p>
            <a:pPr algn="ctr" defTabSz="1219170"/>
            <a:r>
              <a:rPr lang="fr-FR" sz="900" b="1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« Développement économique »</a:t>
            </a:r>
          </a:p>
        </p:txBody>
      </p:sp>
      <p:sp>
        <p:nvSpPr>
          <p:cNvPr id="65" name="ZoneTexte 71">
            <a:extLst>
              <a:ext uri="{FF2B5EF4-FFF2-40B4-BE49-F238E27FC236}">
                <a16:creationId xmlns:a16="http://schemas.microsoft.com/office/drawing/2014/main" id="{14493A05-050D-54A1-308C-C72131245188}"/>
              </a:ext>
            </a:extLst>
          </p:cNvPr>
          <p:cNvSpPr txBox="1"/>
          <p:nvPr/>
        </p:nvSpPr>
        <p:spPr>
          <a:xfrm>
            <a:off x="2924163" y="2057291"/>
            <a:ext cx="5671013" cy="327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fr-FR" sz="1333" b="1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5 domaines de </a:t>
            </a:r>
            <a:r>
              <a:rPr lang="fr-FR" sz="1333" b="1" u="sng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Savoir-faire </a:t>
            </a:r>
            <a:r>
              <a:rPr lang="fr-FR" sz="1333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classés par domaines thématiques :</a:t>
            </a:r>
          </a:p>
        </p:txBody>
      </p:sp>
      <p:sp>
        <p:nvSpPr>
          <p:cNvPr id="66" name="Arrondir un rectangle avec un coin diagonal 38">
            <a:extLst>
              <a:ext uri="{FF2B5EF4-FFF2-40B4-BE49-F238E27FC236}">
                <a16:creationId xmlns:a16="http://schemas.microsoft.com/office/drawing/2014/main" id="{47F1AF13-3F40-ED5A-F12E-9ED5F3344F0C}"/>
              </a:ext>
            </a:extLst>
          </p:cNvPr>
          <p:cNvSpPr/>
          <p:nvPr/>
        </p:nvSpPr>
        <p:spPr>
          <a:xfrm>
            <a:off x="816899" y="2383471"/>
            <a:ext cx="1980000" cy="196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>
              <a:solidFill>
                <a:srgbClr val="FFFFFF"/>
              </a:solidFill>
              <a:latin typeface="Arial" panose="020B0604020202020204"/>
              <a:sym typeface="Arial"/>
            </a:endParaRPr>
          </a:p>
        </p:txBody>
      </p:sp>
      <p:sp>
        <p:nvSpPr>
          <p:cNvPr id="67" name="ZoneTexte 43">
            <a:extLst>
              <a:ext uri="{FF2B5EF4-FFF2-40B4-BE49-F238E27FC236}">
                <a16:creationId xmlns:a16="http://schemas.microsoft.com/office/drawing/2014/main" id="{542A027A-D8CA-5C5F-842E-5C22E1B51CB9}"/>
              </a:ext>
            </a:extLst>
          </p:cNvPr>
          <p:cNvSpPr txBox="1"/>
          <p:nvPr/>
        </p:nvSpPr>
        <p:spPr>
          <a:xfrm>
            <a:off x="919608" y="2403844"/>
            <a:ext cx="1872000" cy="471088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noAutofit/>
          </a:bodyPr>
          <a:lstStyle/>
          <a:p>
            <a:pPr algn="ctr" defTabSz="1219170"/>
            <a:r>
              <a:rPr lang="fr-FR" sz="900" b="1" dirty="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« Collaboration, Management, Social, Soin »</a:t>
            </a:r>
          </a:p>
        </p:txBody>
      </p:sp>
      <p:sp>
        <p:nvSpPr>
          <p:cNvPr id="75" name="Arrondir un rectangle avec un coin diagonal 25">
            <a:extLst>
              <a:ext uri="{FF2B5EF4-FFF2-40B4-BE49-F238E27FC236}">
                <a16:creationId xmlns:a16="http://schemas.microsoft.com/office/drawing/2014/main" id="{91524281-581C-5CFE-B75A-BD0C7680E518}"/>
              </a:ext>
            </a:extLst>
          </p:cNvPr>
          <p:cNvSpPr/>
          <p:nvPr/>
        </p:nvSpPr>
        <p:spPr>
          <a:xfrm>
            <a:off x="7244213" y="2383471"/>
            <a:ext cx="1980000" cy="196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>
                <a:solidFill>
                  <a:srgbClr val="FFFFFF"/>
                </a:solidFill>
                <a:latin typeface="Arial" panose="020B0604020202020204"/>
                <a:sym typeface="Arial"/>
              </a:rPr>
              <a:t> </a:t>
            </a:r>
          </a:p>
        </p:txBody>
      </p:sp>
      <p:sp>
        <p:nvSpPr>
          <p:cNvPr id="76" name="ZoneTexte 30">
            <a:extLst>
              <a:ext uri="{FF2B5EF4-FFF2-40B4-BE49-F238E27FC236}">
                <a16:creationId xmlns:a16="http://schemas.microsoft.com/office/drawing/2014/main" id="{6853527F-3B89-3865-70E4-BFD2380A37C6}"/>
              </a:ext>
            </a:extLst>
          </p:cNvPr>
          <p:cNvSpPr txBox="1"/>
          <p:nvPr/>
        </p:nvSpPr>
        <p:spPr>
          <a:xfrm>
            <a:off x="7374230" y="2403844"/>
            <a:ext cx="1733252" cy="37861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noAutofit/>
          </a:bodyPr>
          <a:lstStyle/>
          <a:p>
            <a:pPr algn="ctr" defTabSz="1219170"/>
            <a:r>
              <a:rPr lang="fr-FR" sz="900" b="1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« Pilotage, gestion, Cadre réglementaire »</a:t>
            </a:r>
          </a:p>
        </p:txBody>
      </p:sp>
      <p:sp>
        <p:nvSpPr>
          <p:cNvPr id="81" name="Arrondir un rectangle avec un coin diagonal 7">
            <a:extLst>
              <a:ext uri="{FF2B5EF4-FFF2-40B4-BE49-F238E27FC236}">
                <a16:creationId xmlns:a16="http://schemas.microsoft.com/office/drawing/2014/main" id="{EF58893B-F7F4-0B9E-41D0-9C11A891659E}"/>
              </a:ext>
            </a:extLst>
          </p:cNvPr>
          <p:cNvSpPr/>
          <p:nvPr/>
        </p:nvSpPr>
        <p:spPr>
          <a:xfrm>
            <a:off x="5457944" y="4446446"/>
            <a:ext cx="2181245" cy="375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>
              <a:solidFill>
                <a:srgbClr val="FFFFFF"/>
              </a:solidFill>
              <a:latin typeface="Arial" panose="020B0604020202020204"/>
              <a:sym typeface="Arial"/>
            </a:endParaRPr>
          </a:p>
        </p:txBody>
      </p:sp>
      <p:sp>
        <p:nvSpPr>
          <p:cNvPr id="82" name="Arrondir un rectangle avec un coin diagonal 10">
            <a:extLst>
              <a:ext uri="{FF2B5EF4-FFF2-40B4-BE49-F238E27FC236}">
                <a16:creationId xmlns:a16="http://schemas.microsoft.com/office/drawing/2014/main" id="{97CD6379-E7A4-ED76-F705-92758C2D3FA1}"/>
              </a:ext>
            </a:extLst>
          </p:cNvPr>
          <p:cNvSpPr/>
          <p:nvPr/>
        </p:nvSpPr>
        <p:spPr>
          <a:xfrm>
            <a:off x="5585643" y="4514051"/>
            <a:ext cx="1958052" cy="24403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fr-FR" sz="1000" b="1" dirty="0">
                <a:solidFill>
                  <a:srgbClr val="FFFFFF"/>
                </a:solidFill>
                <a:latin typeface="Arial" panose="020B0604020202020204"/>
                <a:ea typeface="Calibri" panose="020F0502020204030204" pitchFamily="34" charset="0"/>
                <a:sym typeface="Arial"/>
              </a:rPr>
              <a:t>Coopération et action</a:t>
            </a:r>
            <a:endParaRPr lang="fr-FR" sz="1000" b="1" dirty="0">
              <a:solidFill>
                <a:srgbClr val="FFFFFF"/>
              </a:solidFill>
              <a:latin typeface="Arial" panose="020B0604020202020204"/>
              <a:sym typeface="Arial"/>
            </a:endParaRPr>
          </a:p>
        </p:txBody>
      </p:sp>
      <p:sp>
        <p:nvSpPr>
          <p:cNvPr id="84" name="ZoneTexte 71">
            <a:extLst>
              <a:ext uri="{FF2B5EF4-FFF2-40B4-BE49-F238E27FC236}">
                <a16:creationId xmlns:a16="http://schemas.microsoft.com/office/drawing/2014/main" id="{5FA7C9D2-B38A-008B-CEA6-5FEEB5C3C156}"/>
              </a:ext>
            </a:extLst>
          </p:cNvPr>
          <p:cNvSpPr txBox="1"/>
          <p:nvPr/>
        </p:nvSpPr>
        <p:spPr>
          <a:xfrm>
            <a:off x="2041459" y="4489877"/>
            <a:ext cx="3544183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1333" b="1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1 domaine de « Savoir-être professionnels » : </a:t>
            </a:r>
          </a:p>
        </p:txBody>
      </p:sp>
      <p:graphicFrame>
        <p:nvGraphicFramePr>
          <p:cNvPr id="93" name="Tableau 93">
            <a:extLst>
              <a:ext uri="{FF2B5EF4-FFF2-40B4-BE49-F238E27FC236}">
                <a16:creationId xmlns:a16="http://schemas.microsoft.com/office/drawing/2014/main" id="{1E4F3D95-AF34-31CD-DAB4-564BA433F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4910"/>
              </p:ext>
            </p:extLst>
          </p:nvPr>
        </p:nvGraphicFramePr>
        <p:xfrm>
          <a:off x="901997" y="2825896"/>
          <a:ext cx="1800000" cy="1399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926206909"/>
                    </a:ext>
                  </a:extLst>
                </a:gridCol>
              </a:tblGrid>
              <a:tr h="18807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Collaboration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28467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Apprentissage et professionnalisation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20093"/>
                  </a:ext>
                </a:extLst>
              </a:tr>
              <a:tr h="18533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Animation 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25574"/>
                  </a:ext>
                </a:extLst>
              </a:tr>
              <a:tr h="18533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Management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29683"/>
                  </a:ext>
                </a:extLst>
              </a:tr>
              <a:tr h="18533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Gestion des ressources humaines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4514"/>
                  </a:ext>
                </a:extLst>
              </a:tr>
              <a:tr h="18533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Conseil, Transmission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18310"/>
                  </a:ext>
                </a:extLst>
              </a:tr>
              <a:tr h="18533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Soin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42279"/>
                  </a:ext>
                </a:extLst>
              </a:tr>
            </a:tbl>
          </a:graphicData>
        </a:graphic>
      </p:graphicFrame>
      <p:graphicFrame>
        <p:nvGraphicFramePr>
          <p:cNvPr id="94" name="Tableau 94">
            <a:extLst>
              <a:ext uri="{FF2B5EF4-FFF2-40B4-BE49-F238E27FC236}">
                <a16:creationId xmlns:a16="http://schemas.microsoft.com/office/drawing/2014/main" id="{F7C1BEEC-1914-FAAC-15DB-3E0FEC490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33198"/>
              </p:ext>
            </p:extLst>
          </p:nvPr>
        </p:nvGraphicFramePr>
        <p:xfrm>
          <a:off x="3047540" y="2825896"/>
          <a:ext cx="1800000" cy="1431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214339936"/>
                    </a:ext>
                  </a:extLst>
                </a:gridCol>
              </a:tblGrid>
              <a:tr h="28028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Communication/multimédias</a:t>
                      </a:r>
                    </a:p>
                  </a:txBody>
                  <a:tcPr marT="36000" marB="0" anchor="ctr">
                    <a:solidFill>
                      <a:srgbClr val="89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94150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Création artistique</a:t>
                      </a:r>
                    </a:p>
                  </a:txBody>
                  <a:tcPr marT="36000" marB="0" anchor="ctr">
                    <a:solidFill>
                      <a:srgbClr val="89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55696"/>
                  </a:ext>
                </a:extLst>
              </a:tr>
              <a:tr h="28604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Traitement de l’information et des données</a:t>
                      </a:r>
                    </a:p>
                  </a:txBody>
                  <a:tcPr marT="36000" marB="0" anchor="ctr">
                    <a:solidFill>
                      <a:srgbClr val="89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48052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Recherche, Innovation</a:t>
                      </a:r>
                    </a:p>
                  </a:txBody>
                  <a:tcPr marT="36000" marB="0" anchor="ctr">
                    <a:solidFill>
                      <a:srgbClr val="89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78339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Nouvelles technologies</a:t>
                      </a:r>
                    </a:p>
                  </a:txBody>
                  <a:tcPr marT="36000" marB="0" anchor="ctr">
                    <a:solidFill>
                      <a:srgbClr val="89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14382"/>
                  </a:ext>
                </a:extLst>
              </a:tr>
            </a:tbl>
          </a:graphicData>
        </a:graphic>
      </p:graphicFrame>
      <p:graphicFrame>
        <p:nvGraphicFramePr>
          <p:cNvPr id="95" name="Tableau 95">
            <a:extLst>
              <a:ext uri="{FF2B5EF4-FFF2-40B4-BE49-F238E27FC236}">
                <a16:creationId xmlns:a16="http://schemas.microsoft.com/office/drawing/2014/main" id="{EEFB0A98-629D-4305-121D-3384F5F92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34955"/>
              </p:ext>
            </p:extLst>
          </p:nvPr>
        </p:nvGraphicFramePr>
        <p:xfrm>
          <a:off x="5194590" y="2839048"/>
          <a:ext cx="1800000" cy="1405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832770477"/>
                    </a:ext>
                  </a:extLst>
                </a:gridCol>
              </a:tblGrid>
              <a:tr h="16243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Conception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92077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Production, Fabrication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4451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Construction, Aménagement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34337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Maintenance, Réparation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049947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Prévention des risques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5838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Qualité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81857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Gestion des stocks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53772"/>
                  </a:ext>
                </a:extLst>
              </a:tr>
              <a:tr h="17753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Logistique, Transport</a:t>
                      </a:r>
                    </a:p>
                  </a:txBody>
                  <a:tcPr marL="0" marR="0" marT="0" marB="0" anchor="ctr"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233636"/>
                  </a:ext>
                </a:extLst>
              </a:tr>
            </a:tbl>
          </a:graphicData>
        </a:graphic>
      </p:graphicFrame>
      <p:graphicFrame>
        <p:nvGraphicFramePr>
          <p:cNvPr id="97" name="Tableau 97">
            <a:extLst>
              <a:ext uri="{FF2B5EF4-FFF2-40B4-BE49-F238E27FC236}">
                <a16:creationId xmlns:a16="http://schemas.microsoft.com/office/drawing/2014/main" id="{703E2202-0AAF-43C1-C388-9B353B2BB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23817"/>
              </p:ext>
            </p:extLst>
          </p:nvPr>
        </p:nvGraphicFramePr>
        <p:xfrm>
          <a:off x="7342556" y="2879304"/>
          <a:ext cx="1800000" cy="135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302203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Respect des règles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26850"/>
                  </a:ext>
                </a:extLst>
              </a:tr>
              <a:tr h="1848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Gestion administrative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27398"/>
                  </a:ext>
                </a:extLst>
              </a:tr>
              <a:tr h="1848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Maitrise des coûts, achat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219895"/>
                  </a:ext>
                </a:extLst>
              </a:tr>
              <a:tr h="1848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Gestion et contrôle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38765"/>
                  </a:ext>
                </a:extLst>
              </a:tr>
              <a:tr h="1848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Droit, contentieux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19114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Protection des personnes et de l’environnement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07061"/>
                  </a:ext>
                </a:extLst>
              </a:tr>
              <a:tr h="1848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Action publique</a:t>
                      </a:r>
                    </a:p>
                  </a:txBody>
                  <a:tcPr marT="0" marB="0" anchor="ctr">
                    <a:solidFill>
                      <a:srgbClr val="FDA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74062"/>
                  </a:ext>
                </a:extLst>
              </a:tr>
            </a:tbl>
          </a:graphicData>
        </a:graphic>
      </p:graphicFrame>
      <p:graphicFrame>
        <p:nvGraphicFramePr>
          <p:cNvPr id="98" name="Tableau 98">
            <a:extLst>
              <a:ext uri="{FF2B5EF4-FFF2-40B4-BE49-F238E27FC236}">
                <a16:creationId xmlns:a16="http://schemas.microsoft.com/office/drawing/2014/main" id="{79D81DD5-A920-A91B-711D-F4231AD8E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98164"/>
              </p:ext>
            </p:extLst>
          </p:nvPr>
        </p:nvGraphicFramePr>
        <p:xfrm>
          <a:off x="9484171" y="2825894"/>
          <a:ext cx="1800000" cy="1405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328940252"/>
                    </a:ext>
                  </a:extLst>
                </a:gridCol>
              </a:tblGrid>
              <a:tr h="4683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Relation client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62166"/>
                  </a:ext>
                </a:extLst>
              </a:tr>
              <a:tr h="4683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Développement commercial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47803"/>
                  </a:ext>
                </a:extLst>
              </a:tr>
              <a:tr h="4683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Stratégie de développement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49152"/>
                  </a:ext>
                </a:extLst>
              </a:tr>
            </a:tbl>
          </a:graphicData>
        </a:graphic>
      </p:graphicFrame>
      <p:sp>
        <p:nvSpPr>
          <p:cNvPr id="11" name="Rectangle 89">
            <a:extLst>
              <a:ext uri="{FF2B5EF4-FFF2-40B4-BE49-F238E27FC236}">
                <a16:creationId xmlns:a16="http://schemas.microsoft.com/office/drawing/2014/main" id="{56D8EBB8-E237-B63E-BAE0-8E8179D36A7A}"/>
              </a:ext>
            </a:extLst>
          </p:cNvPr>
          <p:cNvSpPr>
            <a:spLocks/>
          </p:cNvSpPr>
          <p:nvPr/>
        </p:nvSpPr>
        <p:spPr>
          <a:xfrm>
            <a:off x="786306" y="5341617"/>
            <a:ext cx="1728000" cy="180000"/>
          </a:xfrm>
          <a:prstGeom prst="rect">
            <a:avLst/>
          </a:prstGeom>
          <a:solidFill>
            <a:srgbClr val="D7E6F9"/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1000" dirty="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Domaines d'expertise</a:t>
            </a:r>
            <a:endParaRPr lang="en-US" sz="2400" dirty="0">
              <a:solidFill>
                <a:srgbClr val="18073A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Rectangle 90">
            <a:extLst>
              <a:ext uri="{FF2B5EF4-FFF2-40B4-BE49-F238E27FC236}">
                <a16:creationId xmlns:a16="http://schemas.microsoft.com/office/drawing/2014/main" id="{5E4DF130-F2DC-E971-4312-694775B91236}"/>
              </a:ext>
            </a:extLst>
          </p:cNvPr>
          <p:cNvSpPr>
            <a:spLocks/>
          </p:cNvSpPr>
          <p:nvPr/>
        </p:nvSpPr>
        <p:spPr>
          <a:xfrm>
            <a:off x="5243070" y="5341617"/>
            <a:ext cx="1728000" cy="180000"/>
          </a:xfrm>
          <a:prstGeom prst="rect">
            <a:avLst/>
          </a:prstGeom>
          <a:solidFill>
            <a:srgbClr val="D7E6F9"/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100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Produits, outils et matières</a:t>
            </a:r>
            <a:endParaRPr lang="en-US" sz="2400">
              <a:solidFill>
                <a:srgbClr val="18073A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Rectangle 93">
            <a:extLst>
              <a:ext uri="{FF2B5EF4-FFF2-40B4-BE49-F238E27FC236}">
                <a16:creationId xmlns:a16="http://schemas.microsoft.com/office/drawing/2014/main" id="{0D5A6B14-1F9F-1500-C815-F37B492C5AE0}"/>
              </a:ext>
            </a:extLst>
          </p:cNvPr>
          <p:cNvSpPr>
            <a:spLocks/>
          </p:cNvSpPr>
          <p:nvPr/>
        </p:nvSpPr>
        <p:spPr>
          <a:xfrm>
            <a:off x="3014688" y="5341617"/>
            <a:ext cx="1728000" cy="180000"/>
          </a:xfrm>
          <a:prstGeom prst="rect">
            <a:avLst/>
          </a:prstGeom>
          <a:solidFill>
            <a:srgbClr val="D7E6F9"/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100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Normes et procédés</a:t>
            </a: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B3DD8676-94AB-68A6-7BE6-2904E895A8DC}"/>
              </a:ext>
            </a:extLst>
          </p:cNvPr>
          <p:cNvSpPr>
            <a:spLocks/>
          </p:cNvSpPr>
          <p:nvPr/>
        </p:nvSpPr>
        <p:spPr>
          <a:xfrm>
            <a:off x="7471452" y="5341617"/>
            <a:ext cx="1728000" cy="180000"/>
          </a:xfrm>
          <a:prstGeom prst="rect">
            <a:avLst/>
          </a:prstGeom>
          <a:solidFill>
            <a:srgbClr val="D7E6F9"/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100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Certifications et habilitations</a:t>
            </a:r>
            <a:endParaRPr lang="en-US" sz="2400">
              <a:solidFill>
                <a:srgbClr val="18073A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" name="Rectangle 97">
            <a:extLst>
              <a:ext uri="{FF2B5EF4-FFF2-40B4-BE49-F238E27FC236}">
                <a16:creationId xmlns:a16="http://schemas.microsoft.com/office/drawing/2014/main" id="{FE40962B-60D7-F2F9-340A-91E04AD2F8F5}"/>
              </a:ext>
            </a:extLst>
          </p:cNvPr>
          <p:cNvSpPr>
            <a:spLocks/>
          </p:cNvSpPr>
          <p:nvPr/>
        </p:nvSpPr>
        <p:spPr>
          <a:xfrm>
            <a:off x="9699834" y="5341617"/>
            <a:ext cx="1728000" cy="180000"/>
          </a:xfrm>
          <a:prstGeom prst="rect">
            <a:avLst/>
          </a:prstGeom>
          <a:solidFill>
            <a:srgbClr val="D7E6F9"/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1000">
                <a:solidFill>
                  <a:srgbClr val="18073A"/>
                </a:solidFill>
                <a:latin typeface="Calibri" panose="020F0502020204030204"/>
                <a:cs typeface="Arial"/>
                <a:sym typeface="Arial"/>
              </a:rPr>
              <a:t>Techniques professionnelles</a:t>
            </a:r>
            <a:endParaRPr lang="en-US" sz="2400">
              <a:solidFill>
                <a:srgbClr val="18073A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" name="Rectangle 88">
            <a:extLst>
              <a:ext uri="{FF2B5EF4-FFF2-40B4-BE49-F238E27FC236}">
                <a16:creationId xmlns:a16="http://schemas.microsoft.com/office/drawing/2014/main" id="{8D4486BD-7437-CEDF-9675-EDE815BDC80B}"/>
              </a:ext>
            </a:extLst>
          </p:cNvPr>
          <p:cNvSpPr/>
          <p:nvPr/>
        </p:nvSpPr>
        <p:spPr>
          <a:xfrm>
            <a:off x="901997" y="6114276"/>
            <a:ext cx="1558800" cy="288000"/>
          </a:xfrm>
          <a:prstGeom prst="rect">
            <a:avLst/>
          </a:prstGeom>
          <a:solidFill>
            <a:srgbClr val="F6C4D5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900" dirty="0">
                <a:solidFill>
                  <a:srgbClr val="18073A"/>
                </a:solidFill>
                <a:latin typeface="Arial" panose="020B0604020202020204"/>
                <a:sym typeface="Arial"/>
              </a:rPr>
              <a:t>Conditions de travail et risques professionnels</a:t>
            </a:r>
            <a:endParaRPr lang="en-US" sz="2000" dirty="0">
              <a:solidFill>
                <a:srgbClr val="18073A"/>
              </a:solidFill>
              <a:latin typeface="Arial" panose="020B0604020202020204"/>
              <a:sym typeface="Arial"/>
            </a:endParaRPr>
          </a:p>
        </p:txBody>
      </p:sp>
      <p:sp>
        <p:nvSpPr>
          <p:cNvPr id="17" name="Rectangle 89">
            <a:extLst>
              <a:ext uri="{FF2B5EF4-FFF2-40B4-BE49-F238E27FC236}">
                <a16:creationId xmlns:a16="http://schemas.microsoft.com/office/drawing/2014/main" id="{4028179D-389F-30AC-AF37-BFBBD83F2701}"/>
              </a:ext>
            </a:extLst>
          </p:cNvPr>
          <p:cNvSpPr/>
          <p:nvPr/>
        </p:nvSpPr>
        <p:spPr>
          <a:xfrm>
            <a:off x="2791608" y="6114276"/>
            <a:ext cx="1558800" cy="288000"/>
          </a:xfrm>
          <a:prstGeom prst="rect">
            <a:avLst/>
          </a:prstGeom>
          <a:solidFill>
            <a:srgbClr val="F6C4D5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900">
                <a:solidFill>
                  <a:srgbClr val="18073A"/>
                </a:solidFill>
                <a:latin typeface="Arial" panose="020B0604020202020204"/>
                <a:sym typeface="Arial"/>
              </a:rPr>
              <a:t>Lieux et déplacements</a:t>
            </a:r>
            <a:endParaRPr lang="en-US" sz="2000">
              <a:solidFill>
                <a:srgbClr val="18073A"/>
              </a:solidFill>
              <a:latin typeface="Arial" panose="020B0604020202020204"/>
              <a:sym typeface="Arial"/>
            </a:endParaRP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70E075AC-C79C-C9C3-8098-4879D0137C80}"/>
              </a:ext>
            </a:extLst>
          </p:cNvPr>
          <p:cNvSpPr/>
          <p:nvPr/>
        </p:nvSpPr>
        <p:spPr>
          <a:xfrm>
            <a:off x="4847540" y="6114276"/>
            <a:ext cx="1558800" cy="288000"/>
          </a:xfrm>
          <a:prstGeom prst="rect">
            <a:avLst/>
          </a:prstGeom>
          <a:solidFill>
            <a:srgbClr val="F6C4D5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900">
                <a:solidFill>
                  <a:srgbClr val="18073A"/>
                </a:solidFill>
                <a:latin typeface="Arial" panose="020B0604020202020204"/>
                <a:sym typeface="Arial"/>
              </a:rPr>
              <a:t>Horaires et durée de travail</a:t>
            </a:r>
            <a:endParaRPr lang="en-US" sz="2000">
              <a:solidFill>
                <a:srgbClr val="18073A"/>
              </a:solidFill>
              <a:latin typeface="Arial" panose="020B0604020202020204"/>
              <a:sym typeface="Arial"/>
            </a:endParaRPr>
          </a:p>
        </p:txBody>
      </p:sp>
      <p:sp>
        <p:nvSpPr>
          <p:cNvPr id="19" name="Rectangle 93">
            <a:extLst>
              <a:ext uri="{FF2B5EF4-FFF2-40B4-BE49-F238E27FC236}">
                <a16:creationId xmlns:a16="http://schemas.microsoft.com/office/drawing/2014/main" id="{DB815F6C-30E3-22A6-3E29-5CFCA74100C2}"/>
              </a:ext>
            </a:extLst>
          </p:cNvPr>
          <p:cNvSpPr/>
          <p:nvPr/>
        </p:nvSpPr>
        <p:spPr>
          <a:xfrm>
            <a:off x="6928310" y="6114276"/>
            <a:ext cx="1558800" cy="288000"/>
          </a:xfrm>
          <a:prstGeom prst="rect">
            <a:avLst/>
          </a:prstGeom>
          <a:solidFill>
            <a:srgbClr val="F6C4D5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900">
                <a:solidFill>
                  <a:srgbClr val="18073A"/>
                </a:solidFill>
                <a:latin typeface="Arial" panose="020B0604020202020204"/>
                <a:sym typeface="Arial"/>
              </a:rPr>
              <a:t>Publics spécifiques</a:t>
            </a:r>
          </a:p>
        </p:txBody>
      </p:sp>
      <p:sp>
        <p:nvSpPr>
          <p:cNvPr id="20" name="Rectangle 97">
            <a:extLst>
              <a:ext uri="{FF2B5EF4-FFF2-40B4-BE49-F238E27FC236}">
                <a16:creationId xmlns:a16="http://schemas.microsoft.com/office/drawing/2014/main" id="{0D6F802B-900F-7F26-6855-B46E8D61DBB9}"/>
              </a:ext>
            </a:extLst>
          </p:cNvPr>
          <p:cNvSpPr/>
          <p:nvPr/>
        </p:nvSpPr>
        <p:spPr>
          <a:xfrm>
            <a:off x="9009080" y="6114276"/>
            <a:ext cx="1558800" cy="288000"/>
          </a:xfrm>
          <a:prstGeom prst="rect">
            <a:avLst/>
          </a:prstGeom>
          <a:solidFill>
            <a:srgbClr val="F6C4D5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 defTabSz="1219170"/>
            <a:r>
              <a:rPr lang="fr-FR" sz="900" dirty="0">
                <a:solidFill>
                  <a:srgbClr val="18073A"/>
                </a:solidFill>
                <a:latin typeface="Arial" panose="020B0604020202020204"/>
                <a:sym typeface="Arial"/>
              </a:rPr>
              <a:t>Types de structure</a:t>
            </a:r>
            <a:endParaRPr lang="en-US" sz="2000" dirty="0">
              <a:solidFill>
                <a:srgbClr val="18073A"/>
              </a:solidFill>
              <a:latin typeface="Arial" panose="020B0604020202020204"/>
              <a:sym typeface="Arial"/>
            </a:endParaRPr>
          </a:p>
        </p:txBody>
      </p:sp>
      <p:sp>
        <p:nvSpPr>
          <p:cNvPr id="26" name="ZoneTexte 84">
            <a:extLst>
              <a:ext uri="{FF2B5EF4-FFF2-40B4-BE49-F238E27FC236}">
                <a16:creationId xmlns:a16="http://schemas.microsoft.com/office/drawing/2014/main" id="{75C603B3-0877-A2AA-804E-716166F3120C}"/>
              </a:ext>
            </a:extLst>
          </p:cNvPr>
          <p:cNvSpPr txBox="1"/>
          <p:nvPr/>
        </p:nvSpPr>
        <p:spPr>
          <a:xfrm>
            <a:off x="8052523" y="5654189"/>
            <a:ext cx="2668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100" i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« Dans quels contextes je les mobilise »</a:t>
            </a:r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 flipH="1">
            <a:off x="11450944" y="3308660"/>
            <a:ext cx="435093" cy="433850"/>
            <a:chOff x="4953150" y="5641200"/>
            <a:chExt cx="428107" cy="426886"/>
          </a:xfrm>
        </p:grpSpPr>
        <p:grpSp>
          <p:nvGrpSpPr>
            <p:cNvPr id="38" name="Groupe 37"/>
            <p:cNvGrpSpPr/>
            <p:nvPr/>
          </p:nvGrpSpPr>
          <p:grpSpPr>
            <a:xfrm>
              <a:off x="4953150" y="5641200"/>
              <a:ext cx="428107" cy="426886"/>
              <a:chOff x="4941720" y="5641200"/>
              <a:chExt cx="428107" cy="426886"/>
            </a:xfrm>
          </p:grpSpPr>
          <p:sp>
            <p:nvSpPr>
              <p:cNvPr id="40" name="Freeform 268"/>
              <p:cNvSpPr>
                <a:spLocks noEditPoints="1"/>
              </p:cNvSpPr>
              <p:nvPr/>
            </p:nvSpPr>
            <p:spPr bwMode="auto">
              <a:xfrm rot="18489134">
                <a:off x="5034414" y="5641820"/>
                <a:ext cx="336034" cy="334793"/>
              </a:xfrm>
              <a:custGeom>
                <a:avLst/>
                <a:gdLst>
                  <a:gd name="T0" fmla="*/ 639 w 1278"/>
                  <a:gd name="T1" fmla="*/ 1278 h 1278"/>
                  <a:gd name="T2" fmla="*/ 1278 w 1278"/>
                  <a:gd name="T3" fmla="*/ 639 h 1278"/>
                  <a:gd name="T4" fmla="*/ 639 w 1278"/>
                  <a:gd name="T5" fmla="*/ 0 h 1278"/>
                  <a:gd name="T6" fmla="*/ 0 w 1278"/>
                  <a:gd name="T7" fmla="*/ 639 h 1278"/>
                  <a:gd name="T8" fmla="*/ 88 w 1278"/>
                  <a:gd name="T9" fmla="*/ 964 h 1278"/>
                  <a:gd name="T10" fmla="*/ 119 w 1278"/>
                  <a:gd name="T11" fmla="*/ 972 h 1278"/>
                  <a:gd name="T12" fmla="*/ 127 w 1278"/>
                  <a:gd name="T13" fmla="*/ 941 h 1278"/>
                  <a:gd name="T14" fmla="*/ 45 w 1278"/>
                  <a:gd name="T15" fmla="*/ 639 h 1278"/>
                  <a:gd name="T16" fmla="*/ 639 w 1278"/>
                  <a:gd name="T17" fmla="*/ 45 h 1278"/>
                  <a:gd name="T18" fmla="*/ 1233 w 1278"/>
                  <a:gd name="T19" fmla="*/ 639 h 1278"/>
                  <a:gd name="T20" fmla="*/ 639 w 1278"/>
                  <a:gd name="T21" fmla="*/ 1233 h 1278"/>
                  <a:gd name="T22" fmla="*/ 186 w 1278"/>
                  <a:gd name="T23" fmla="*/ 1024 h 1278"/>
                  <a:gd name="T24" fmla="*/ 155 w 1278"/>
                  <a:gd name="T25" fmla="*/ 1021 h 1278"/>
                  <a:gd name="T26" fmla="*/ 152 w 1278"/>
                  <a:gd name="T27" fmla="*/ 1053 h 1278"/>
                  <a:gd name="T28" fmla="*/ 639 w 1278"/>
                  <a:gd name="T29" fmla="*/ 1278 h 1278"/>
                  <a:gd name="T30" fmla="*/ 639 w 1278"/>
                  <a:gd name="T31" fmla="*/ 1278 h 1278"/>
                  <a:gd name="T32" fmla="*/ 639 w 1278"/>
                  <a:gd name="T33" fmla="*/ 1278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8" h="1278">
                    <a:moveTo>
                      <a:pt x="639" y="1278"/>
                    </a:moveTo>
                    <a:cubicBezTo>
                      <a:pt x="991" y="1278"/>
                      <a:pt x="1278" y="991"/>
                      <a:pt x="1278" y="639"/>
                    </a:cubicBezTo>
                    <a:cubicBezTo>
                      <a:pt x="1278" y="287"/>
                      <a:pt x="991" y="0"/>
                      <a:pt x="639" y="0"/>
                    </a:cubicBezTo>
                    <a:cubicBezTo>
                      <a:pt x="287" y="0"/>
                      <a:pt x="0" y="287"/>
                      <a:pt x="0" y="639"/>
                    </a:cubicBezTo>
                    <a:cubicBezTo>
                      <a:pt x="0" y="753"/>
                      <a:pt x="31" y="866"/>
                      <a:pt x="88" y="964"/>
                    </a:cubicBezTo>
                    <a:cubicBezTo>
                      <a:pt x="95" y="974"/>
                      <a:pt x="109" y="978"/>
                      <a:pt x="119" y="972"/>
                    </a:cubicBezTo>
                    <a:cubicBezTo>
                      <a:pt x="130" y="965"/>
                      <a:pt x="134" y="951"/>
                      <a:pt x="127" y="941"/>
                    </a:cubicBezTo>
                    <a:cubicBezTo>
                      <a:pt x="73" y="850"/>
                      <a:pt x="45" y="745"/>
                      <a:pt x="45" y="639"/>
                    </a:cubicBezTo>
                    <a:cubicBezTo>
                      <a:pt x="45" y="311"/>
                      <a:pt x="311" y="45"/>
                      <a:pt x="639" y="45"/>
                    </a:cubicBezTo>
                    <a:cubicBezTo>
                      <a:pt x="967" y="45"/>
                      <a:pt x="1233" y="311"/>
                      <a:pt x="1233" y="639"/>
                    </a:cubicBezTo>
                    <a:cubicBezTo>
                      <a:pt x="1233" y="967"/>
                      <a:pt x="967" y="1233"/>
                      <a:pt x="639" y="1233"/>
                    </a:cubicBezTo>
                    <a:cubicBezTo>
                      <a:pt x="465" y="1233"/>
                      <a:pt x="300" y="1157"/>
                      <a:pt x="186" y="1024"/>
                    </a:cubicBezTo>
                    <a:cubicBezTo>
                      <a:pt x="178" y="1014"/>
                      <a:pt x="164" y="1013"/>
                      <a:pt x="155" y="1021"/>
                    </a:cubicBezTo>
                    <a:cubicBezTo>
                      <a:pt x="145" y="1029"/>
                      <a:pt x="144" y="1044"/>
                      <a:pt x="152" y="1053"/>
                    </a:cubicBezTo>
                    <a:cubicBezTo>
                      <a:pt x="274" y="1196"/>
                      <a:pt x="451" y="1278"/>
                      <a:pt x="639" y="1278"/>
                    </a:cubicBezTo>
                    <a:close/>
                    <a:moveTo>
                      <a:pt x="639" y="1278"/>
                    </a:moveTo>
                    <a:cubicBezTo>
                      <a:pt x="639" y="1278"/>
                      <a:pt x="639" y="1278"/>
                      <a:pt x="639" y="1278"/>
                    </a:cubicBezTo>
                  </a:path>
                </a:pathLst>
              </a:custGeom>
              <a:solidFill>
                <a:srgbClr val="555557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defTabSz="311079">
                  <a:buClrTx/>
                </a:pPr>
                <a:endParaRPr lang="fr-FR" sz="1225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48"/>
              <p:cNvSpPr>
                <a:spLocks noEditPoints="1"/>
              </p:cNvSpPr>
              <p:nvPr/>
            </p:nvSpPr>
            <p:spPr bwMode="auto">
              <a:xfrm rot="5400000">
                <a:off x="4942649" y="5822882"/>
                <a:ext cx="244275" cy="246133"/>
              </a:xfrm>
              <a:custGeom>
                <a:avLst/>
                <a:gdLst>
                  <a:gd name="T0" fmla="*/ 792 w 793"/>
                  <a:gd name="T1" fmla="*/ 637 h 794"/>
                  <a:gd name="T2" fmla="*/ 769 w 793"/>
                  <a:gd name="T3" fmla="*/ 591 h 794"/>
                  <a:gd name="T4" fmla="*/ 509 w 793"/>
                  <a:gd name="T5" fmla="*/ 379 h 794"/>
                  <a:gd name="T6" fmla="*/ 425 w 793"/>
                  <a:gd name="T7" fmla="*/ 383 h 794"/>
                  <a:gd name="T8" fmla="*/ 419 w 793"/>
                  <a:gd name="T9" fmla="*/ 389 h 794"/>
                  <a:gd name="T10" fmla="*/ 356 w 793"/>
                  <a:gd name="T11" fmla="*/ 326 h 794"/>
                  <a:gd name="T12" fmla="*/ 490 w 793"/>
                  <a:gd name="T13" fmla="*/ 26 h 794"/>
                  <a:gd name="T14" fmla="*/ 470 w 793"/>
                  <a:gd name="T15" fmla="*/ 1 h 794"/>
                  <a:gd name="T16" fmla="*/ 446 w 793"/>
                  <a:gd name="T17" fmla="*/ 22 h 794"/>
                  <a:gd name="T18" fmla="*/ 22 w 793"/>
                  <a:gd name="T19" fmla="*/ 447 h 794"/>
                  <a:gd name="T20" fmla="*/ 2 w 793"/>
                  <a:gd name="T21" fmla="*/ 472 h 794"/>
                  <a:gd name="T22" fmla="*/ 26 w 793"/>
                  <a:gd name="T23" fmla="*/ 492 h 794"/>
                  <a:gd name="T24" fmla="*/ 324 w 793"/>
                  <a:gd name="T25" fmla="*/ 357 h 794"/>
                  <a:gd name="T26" fmla="*/ 387 w 793"/>
                  <a:gd name="T27" fmla="*/ 421 h 794"/>
                  <a:gd name="T28" fmla="*/ 381 w 793"/>
                  <a:gd name="T29" fmla="*/ 427 h 794"/>
                  <a:gd name="T30" fmla="*/ 377 w 793"/>
                  <a:gd name="T31" fmla="*/ 511 h 794"/>
                  <a:gd name="T32" fmla="*/ 590 w 793"/>
                  <a:gd name="T33" fmla="*/ 771 h 794"/>
                  <a:gd name="T34" fmla="*/ 635 w 793"/>
                  <a:gd name="T35" fmla="*/ 794 h 794"/>
                  <a:gd name="T36" fmla="*/ 638 w 793"/>
                  <a:gd name="T37" fmla="*/ 794 h 794"/>
                  <a:gd name="T38" fmla="*/ 683 w 793"/>
                  <a:gd name="T39" fmla="*/ 776 h 794"/>
                  <a:gd name="T40" fmla="*/ 774 w 793"/>
                  <a:gd name="T41" fmla="*/ 685 h 794"/>
                  <a:gd name="T42" fmla="*/ 792 w 793"/>
                  <a:gd name="T43" fmla="*/ 637 h 794"/>
                  <a:gd name="T44" fmla="*/ 742 w 793"/>
                  <a:gd name="T45" fmla="*/ 653 h 794"/>
                  <a:gd name="T46" fmla="*/ 651 w 793"/>
                  <a:gd name="T47" fmla="*/ 744 h 794"/>
                  <a:gd name="T48" fmla="*/ 637 w 793"/>
                  <a:gd name="T49" fmla="*/ 749 h 794"/>
                  <a:gd name="T50" fmla="*/ 625 w 793"/>
                  <a:gd name="T51" fmla="*/ 742 h 794"/>
                  <a:gd name="T52" fmla="*/ 412 w 793"/>
                  <a:gd name="T53" fmla="*/ 482 h 794"/>
                  <a:gd name="T54" fmla="*/ 413 w 793"/>
                  <a:gd name="T55" fmla="*/ 458 h 794"/>
                  <a:gd name="T56" fmla="*/ 457 w 793"/>
                  <a:gd name="T57" fmla="*/ 415 h 794"/>
                  <a:gd name="T58" fmla="*/ 480 w 793"/>
                  <a:gd name="T59" fmla="*/ 414 h 794"/>
                  <a:gd name="T60" fmla="*/ 741 w 793"/>
                  <a:gd name="T61" fmla="*/ 626 h 794"/>
                  <a:gd name="T62" fmla="*/ 747 w 793"/>
                  <a:gd name="T63" fmla="*/ 639 h 794"/>
                  <a:gd name="T64" fmla="*/ 742 w 793"/>
                  <a:gd name="T65" fmla="*/ 653 h 794"/>
                  <a:gd name="T66" fmla="*/ 742 w 793"/>
                  <a:gd name="T67" fmla="*/ 653 h 794"/>
                  <a:gd name="T68" fmla="*/ 742 w 793"/>
                  <a:gd name="T69" fmla="*/ 653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3" h="794">
                    <a:moveTo>
                      <a:pt x="792" y="637"/>
                    </a:moveTo>
                    <a:cubicBezTo>
                      <a:pt x="791" y="619"/>
                      <a:pt x="783" y="603"/>
                      <a:pt x="769" y="591"/>
                    </a:cubicBezTo>
                    <a:cubicBezTo>
                      <a:pt x="509" y="379"/>
                      <a:pt x="509" y="379"/>
                      <a:pt x="509" y="379"/>
                    </a:cubicBezTo>
                    <a:cubicBezTo>
                      <a:pt x="484" y="359"/>
                      <a:pt x="448" y="360"/>
                      <a:pt x="425" y="383"/>
                    </a:cubicBezTo>
                    <a:cubicBezTo>
                      <a:pt x="419" y="389"/>
                      <a:pt x="419" y="389"/>
                      <a:pt x="419" y="389"/>
                    </a:cubicBezTo>
                    <a:cubicBezTo>
                      <a:pt x="356" y="326"/>
                      <a:pt x="356" y="326"/>
                      <a:pt x="356" y="326"/>
                    </a:cubicBezTo>
                    <a:cubicBezTo>
                      <a:pt x="431" y="243"/>
                      <a:pt x="479" y="138"/>
                      <a:pt x="490" y="26"/>
                    </a:cubicBezTo>
                    <a:cubicBezTo>
                      <a:pt x="492" y="14"/>
                      <a:pt x="483" y="3"/>
                      <a:pt x="470" y="1"/>
                    </a:cubicBezTo>
                    <a:cubicBezTo>
                      <a:pt x="458" y="0"/>
                      <a:pt x="447" y="9"/>
                      <a:pt x="446" y="22"/>
                    </a:cubicBezTo>
                    <a:cubicBezTo>
                      <a:pt x="422" y="246"/>
                      <a:pt x="246" y="423"/>
                      <a:pt x="22" y="447"/>
                    </a:cubicBezTo>
                    <a:cubicBezTo>
                      <a:pt x="9" y="449"/>
                      <a:pt x="0" y="460"/>
                      <a:pt x="2" y="472"/>
                    </a:cubicBezTo>
                    <a:cubicBezTo>
                      <a:pt x="3" y="485"/>
                      <a:pt x="14" y="493"/>
                      <a:pt x="26" y="492"/>
                    </a:cubicBezTo>
                    <a:cubicBezTo>
                      <a:pt x="137" y="480"/>
                      <a:pt x="242" y="432"/>
                      <a:pt x="324" y="357"/>
                    </a:cubicBezTo>
                    <a:cubicBezTo>
                      <a:pt x="387" y="421"/>
                      <a:pt x="387" y="421"/>
                      <a:pt x="387" y="421"/>
                    </a:cubicBezTo>
                    <a:cubicBezTo>
                      <a:pt x="381" y="427"/>
                      <a:pt x="381" y="427"/>
                      <a:pt x="381" y="427"/>
                    </a:cubicBezTo>
                    <a:cubicBezTo>
                      <a:pt x="359" y="449"/>
                      <a:pt x="357" y="486"/>
                      <a:pt x="377" y="511"/>
                    </a:cubicBezTo>
                    <a:cubicBezTo>
                      <a:pt x="590" y="771"/>
                      <a:pt x="590" y="771"/>
                      <a:pt x="590" y="771"/>
                    </a:cubicBezTo>
                    <a:cubicBezTo>
                      <a:pt x="601" y="785"/>
                      <a:pt x="617" y="793"/>
                      <a:pt x="635" y="794"/>
                    </a:cubicBezTo>
                    <a:cubicBezTo>
                      <a:pt x="636" y="794"/>
                      <a:pt x="637" y="794"/>
                      <a:pt x="638" y="794"/>
                    </a:cubicBezTo>
                    <a:cubicBezTo>
                      <a:pt x="655" y="794"/>
                      <a:pt x="671" y="787"/>
                      <a:pt x="683" y="776"/>
                    </a:cubicBezTo>
                    <a:cubicBezTo>
                      <a:pt x="774" y="685"/>
                      <a:pt x="774" y="685"/>
                      <a:pt x="774" y="685"/>
                    </a:cubicBezTo>
                    <a:cubicBezTo>
                      <a:pt x="786" y="672"/>
                      <a:pt x="793" y="655"/>
                      <a:pt x="792" y="637"/>
                    </a:cubicBezTo>
                    <a:close/>
                    <a:moveTo>
                      <a:pt x="742" y="653"/>
                    </a:moveTo>
                    <a:cubicBezTo>
                      <a:pt x="651" y="744"/>
                      <a:pt x="651" y="744"/>
                      <a:pt x="651" y="744"/>
                    </a:cubicBezTo>
                    <a:cubicBezTo>
                      <a:pt x="647" y="747"/>
                      <a:pt x="643" y="749"/>
                      <a:pt x="637" y="749"/>
                    </a:cubicBezTo>
                    <a:cubicBezTo>
                      <a:pt x="632" y="749"/>
                      <a:pt x="628" y="746"/>
                      <a:pt x="625" y="742"/>
                    </a:cubicBez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06" y="475"/>
                      <a:pt x="407" y="465"/>
                      <a:pt x="413" y="458"/>
                    </a:cubicBezTo>
                    <a:cubicBezTo>
                      <a:pt x="457" y="415"/>
                      <a:pt x="457" y="415"/>
                      <a:pt x="457" y="415"/>
                    </a:cubicBezTo>
                    <a:cubicBezTo>
                      <a:pt x="463" y="409"/>
                      <a:pt x="473" y="408"/>
                      <a:pt x="480" y="414"/>
                    </a:cubicBezTo>
                    <a:cubicBezTo>
                      <a:pt x="741" y="626"/>
                      <a:pt x="741" y="626"/>
                      <a:pt x="741" y="626"/>
                    </a:cubicBezTo>
                    <a:cubicBezTo>
                      <a:pt x="745" y="630"/>
                      <a:pt x="747" y="634"/>
                      <a:pt x="747" y="639"/>
                    </a:cubicBezTo>
                    <a:cubicBezTo>
                      <a:pt x="747" y="644"/>
                      <a:pt x="746" y="649"/>
                      <a:pt x="742" y="653"/>
                    </a:cubicBezTo>
                    <a:close/>
                    <a:moveTo>
                      <a:pt x="742" y="653"/>
                    </a:moveTo>
                    <a:cubicBezTo>
                      <a:pt x="742" y="653"/>
                      <a:pt x="742" y="653"/>
                      <a:pt x="742" y="653"/>
                    </a:cubicBezTo>
                  </a:path>
                </a:pathLst>
              </a:custGeom>
              <a:solidFill>
                <a:srgbClr val="007CB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defTabSz="311079">
                  <a:buClrTx/>
                </a:pPr>
                <a:endParaRPr lang="fr-FR" sz="1225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268"/>
            <p:cNvSpPr>
              <a:spLocks noEditPoints="1"/>
            </p:cNvSpPr>
            <p:nvPr/>
          </p:nvSpPr>
          <p:spPr bwMode="auto">
            <a:xfrm rot="11598740">
              <a:off x="5087840" y="5683072"/>
              <a:ext cx="253203" cy="252269"/>
            </a:xfrm>
            <a:custGeom>
              <a:avLst/>
              <a:gdLst>
                <a:gd name="T0" fmla="*/ 639 w 1278"/>
                <a:gd name="T1" fmla="*/ 1278 h 1278"/>
                <a:gd name="T2" fmla="*/ 1278 w 1278"/>
                <a:gd name="T3" fmla="*/ 639 h 1278"/>
                <a:gd name="T4" fmla="*/ 639 w 1278"/>
                <a:gd name="T5" fmla="*/ 0 h 1278"/>
                <a:gd name="T6" fmla="*/ 0 w 1278"/>
                <a:gd name="T7" fmla="*/ 639 h 1278"/>
                <a:gd name="T8" fmla="*/ 88 w 1278"/>
                <a:gd name="T9" fmla="*/ 964 h 1278"/>
                <a:gd name="T10" fmla="*/ 119 w 1278"/>
                <a:gd name="T11" fmla="*/ 972 h 1278"/>
                <a:gd name="T12" fmla="*/ 127 w 1278"/>
                <a:gd name="T13" fmla="*/ 941 h 1278"/>
                <a:gd name="T14" fmla="*/ 45 w 1278"/>
                <a:gd name="T15" fmla="*/ 639 h 1278"/>
                <a:gd name="T16" fmla="*/ 639 w 1278"/>
                <a:gd name="T17" fmla="*/ 45 h 1278"/>
                <a:gd name="T18" fmla="*/ 1233 w 1278"/>
                <a:gd name="T19" fmla="*/ 639 h 1278"/>
                <a:gd name="T20" fmla="*/ 639 w 1278"/>
                <a:gd name="T21" fmla="*/ 1233 h 1278"/>
                <a:gd name="T22" fmla="*/ 186 w 1278"/>
                <a:gd name="T23" fmla="*/ 1024 h 1278"/>
                <a:gd name="T24" fmla="*/ 155 w 1278"/>
                <a:gd name="T25" fmla="*/ 1021 h 1278"/>
                <a:gd name="T26" fmla="*/ 152 w 1278"/>
                <a:gd name="T27" fmla="*/ 1053 h 1278"/>
                <a:gd name="T28" fmla="*/ 639 w 1278"/>
                <a:gd name="T29" fmla="*/ 1278 h 1278"/>
                <a:gd name="T30" fmla="*/ 639 w 1278"/>
                <a:gd name="T31" fmla="*/ 1278 h 1278"/>
                <a:gd name="T32" fmla="*/ 639 w 1278"/>
                <a:gd name="T33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8" h="1278">
                  <a:moveTo>
                    <a:pt x="639" y="1278"/>
                  </a:moveTo>
                  <a:cubicBezTo>
                    <a:pt x="991" y="1278"/>
                    <a:pt x="1278" y="991"/>
                    <a:pt x="1278" y="639"/>
                  </a:cubicBezTo>
                  <a:cubicBezTo>
                    <a:pt x="1278" y="287"/>
                    <a:pt x="991" y="0"/>
                    <a:pt x="639" y="0"/>
                  </a:cubicBezTo>
                  <a:cubicBezTo>
                    <a:pt x="287" y="0"/>
                    <a:pt x="0" y="287"/>
                    <a:pt x="0" y="639"/>
                  </a:cubicBezTo>
                  <a:cubicBezTo>
                    <a:pt x="0" y="753"/>
                    <a:pt x="31" y="866"/>
                    <a:pt x="88" y="964"/>
                  </a:cubicBezTo>
                  <a:cubicBezTo>
                    <a:pt x="95" y="974"/>
                    <a:pt x="109" y="978"/>
                    <a:pt x="119" y="972"/>
                  </a:cubicBezTo>
                  <a:cubicBezTo>
                    <a:pt x="130" y="965"/>
                    <a:pt x="134" y="951"/>
                    <a:pt x="127" y="941"/>
                  </a:cubicBezTo>
                  <a:cubicBezTo>
                    <a:pt x="73" y="850"/>
                    <a:pt x="45" y="745"/>
                    <a:pt x="45" y="639"/>
                  </a:cubicBezTo>
                  <a:cubicBezTo>
                    <a:pt x="45" y="311"/>
                    <a:pt x="311" y="45"/>
                    <a:pt x="639" y="45"/>
                  </a:cubicBezTo>
                  <a:cubicBezTo>
                    <a:pt x="967" y="45"/>
                    <a:pt x="1233" y="311"/>
                    <a:pt x="1233" y="639"/>
                  </a:cubicBezTo>
                  <a:cubicBezTo>
                    <a:pt x="1233" y="967"/>
                    <a:pt x="967" y="1233"/>
                    <a:pt x="639" y="1233"/>
                  </a:cubicBezTo>
                  <a:cubicBezTo>
                    <a:pt x="465" y="1233"/>
                    <a:pt x="300" y="1157"/>
                    <a:pt x="186" y="1024"/>
                  </a:cubicBezTo>
                  <a:cubicBezTo>
                    <a:pt x="178" y="1014"/>
                    <a:pt x="164" y="1013"/>
                    <a:pt x="155" y="1021"/>
                  </a:cubicBezTo>
                  <a:cubicBezTo>
                    <a:pt x="145" y="1029"/>
                    <a:pt x="144" y="1044"/>
                    <a:pt x="152" y="1053"/>
                  </a:cubicBezTo>
                  <a:cubicBezTo>
                    <a:pt x="274" y="1196"/>
                    <a:pt x="451" y="1278"/>
                    <a:pt x="639" y="1278"/>
                  </a:cubicBezTo>
                  <a:close/>
                  <a:moveTo>
                    <a:pt x="639" y="1278"/>
                  </a:moveTo>
                  <a:cubicBezTo>
                    <a:pt x="639" y="1278"/>
                    <a:pt x="639" y="1278"/>
                    <a:pt x="639" y="1278"/>
                  </a:cubicBezTo>
                </a:path>
              </a:pathLst>
            </a:custGeom>
            <a:solidFill>
              <a:srgbClr val="555557"/>
            </a:solidFill>
            <a:ln w="3175">
              <a:solidFill>
                <a:schemeClr val="bg1"/>
              </a:solidFill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defTabSz="311079">
                <a:buClrTx/>
              </a:pPr>
              <a:endParaRPr lang="fr-FR" sz="1225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40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7220" y="435726"/>
            <a:ext cx="10173521" cy="855663"/>
          </a:xfrm>
        </p:spPr>
        <p:txBody>
          <a:bodyPr/>
          <a:lstStyle/>
          <a:p>
            <a:r>
              <a:rPr lang="fr-FR" dirty="0"/>
              <a:t>Extrait de la nomenclature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05063"/>
              </p:ext>
            </p:extLst>
          </p:nvPr>
        </p:nvGraphicFramePr>
        <p:xfrm>
          <a:off x="1540044" y="1459832"/>
          <a:ext cx="9389893" cy="4620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2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Domaine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Enjeux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Objectifs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compétences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07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Développement économique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Développement commercial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Vendre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Vendre ou louer des produits ou des services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Conclure une transaction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Négocier des conditions commerciales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Concevoir une offre de produits, services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Prospecter de nouveaux clients, de nouveaux marchés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Définir la tarification des produits ou des services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Concevoir et promouvoir une offre commerciale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Élaborer une offre commerciale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Présenter et valoriser un produit ou un service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Organiser, aménager un espace de vente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Mettre en œuvre des actions commerciales et promotionnelles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Élaborer, adapter une proposition commerciale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Améliorer le service, fidéliser les clients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Assurer un service après-vente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Développer et fidéliser la relation client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Améliorer la qualité de service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8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Développer une stratégie commerciale et marketing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Analyser et identifier des tendances, des préférences de consommation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7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Réaliser une étude de marché, évaluer le potentiel d'un produit ou service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Réaliser une veille de marché, une veille concurrentielle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Élaborer une stratégie commerciale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7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Mettre en œuvre un plan marketing, une stratégie de marque et de communication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4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Élaborer un plan marketing, une stratégie de marque et de communication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14" name="Groupe 13"/>
          <p:cNvGrpSpPr>
            <a:grpSpLocks noChangeAspect="1"/>
          </p:cNvGrpSpPr>
          <p:nvPr/>
        </p:nvGrpSpPr>
        <p:grpSpPr>
          <a:xfrm flipH="1">
            <a:off x="622523" y="646632"/>
            <a:ext cx="435093" cy="433850"/>
            <a:chOff x="4953150" y="5641200"/>
            <a:chExt cx="428107" cy="426886"/>
          </a:xfrm>
        </p:grpSpPr>
        <p:grpSp>
          <p:nvGrpSpPr>
            <p:cNvPr id="15" name="Groupe 14"/>
            <p:cNvGrpSpPr/>
            <p:nvPr/>
          </p:nvGrpSpPr>
          <p:grpSpPr>
            <a:xfrm>
              <a:off x="4953150" y="5641200"/>
              <a:ext cx="428107" cy="426886"/>
              <a:chOff x="4941720" y="5641200"/>
              <a:chExt cx="428107" cy="426886"/>
            </a:xfrm>
          </p:grpSpPr>
          <p:sp>
            <p:nvSpPr>
              <p:cNvPr id="17" name="Freeform 268"/>
              <p:cNvSpPr>
                <a:spLocks noEditPoints="1"/>
              </p:cNvSpPr>
              <p:nvPr/>
            </p:nvSpPr>
            <p:spPr bwMode="auto">
              <a:xfrm rot="18489134">
                <a:off x="5034414" y="5641820"/>
                <a:ext cx="336034" cy="334793"/>
              </a:xfrm>
              <a:custGeom>
                <a:avLst/>
                <a:gdLst>
                  <a:gd name="T0" fmla="*/ 639 w 1278"/>
                  <a:gd name="T1" fmla="*/ 1278 h 1278"/>
                  <a:gd name="T2" fmla="*/ 1278 w 1278"/>
                  <a:gd name="T3" fmla="*/ 639 h 1278"/>
                  <a:gd name="T4" fmla="*/ 639 w 1278"/>
                  <a:gd name="T5" fmla="*/ 0 h 1278"/>
                  <a:gd name="T6" fmla="*/ 0 w 1278"/>
                  <a:gd name="T7" fmla="*/ 639 h 1278"/>
                  <a:gd name="T8" fmla="*/ 88 w 1278"/>
                  <a:gd name="T9" fmla="*/ 964 h 1278"/>
                  <a:gd name="T10" fmla="*/ 119 w 1278"/>
                  <a:gd name="T11" fmla="*/ 972 h 1278"/>
                  <a:gd name="T12" fmla="*/ 127 w 1278"/>
                  <a:gd name="T13" fmla="*/ 941 h 1278"/>
                  <a:gd name="T14" fmla="*/ 45 w 1278"/>
                  <a:gd name="T15" fmla="*/ 639 h 1278"/>
                  <a:gd name="T16" fmla="*/ 639 w 1278"/>
                  <a:gd name="T17" fmla="*/ 45 h 1278"/>
                  <a:gd name="T18" fmla="*/ 1233 w 1278"/>
                  <a:gd name="T19" fmla="*/ 639 h 1278"/>
                  <a:gd name="T20" fmla="*/ 639 w 1278"/>
                  <a:gd name="T21" fmla="*/ 1233 h 1278"/>
                  <a:gd name="T22" fmla="*/ 186 w 1278"/>
                  <a:gd name="T23" fmla="*/ 1024 h 1278"/>
                  <a:gd name="T24" fmla="*/ 155 w 1278"/>
                  <a:gd name="T25" fmla="*/ 1021 h 1278"/>
                  <a:gd name="T26" fmla="*/ 152 w 1278"/>
                  <a:gd name="T27" fmla="*/ 1053 h 1278"/>
                  <a:gd name="T28" fmla="*/ 639 w 1278"/>
                  <a:gd name="T29" fmla="*/ 1278 h 1278"/>
                  <a:gd name="T30" fmla="*/ 639 w 1278"/>
                  <a:gd name="T31" fmla="*/ 1278 h 1278"/>
                  <a:gd name="T32" fmla="*/ 639 w 1278"/>
                  <a:gd name="T33" fmla="*/ 1278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8" h="1278">
                    <a:moveTo>
                      <a:pt x="639" y="1278"/>
                    </a:moveTo>
                    <a:cubicBezTo>
                      <a:pt x="991" y="1278"/>
                      <a:pt x="1278" y="991"/>
                      <a:pt x="1278" y="639"/>
                    </a:cubicBezTo>
                    <a:cubicBezTo>
                      <a:pt x="1278" y="287"/>
                      <a:pt x="991" y="0"/>
                      <a:pt x="639" y="0"/>
                    </a:cubicBezTo>
                    <a:cubicBezTo>
                      <a:pt x="287" y="0"/>
                      <a:pt x="0" y="287"/>
                      <a:pt x="0" y="639"/>
                    </a:cubicBezTo>
                    <a:cubicBezTo>
                      <a:pt x="0" y="753"/>
                      <a:pt x="31" y="866"/>
                      <a:pt x="88" y="964"/>
                    </a:cubicBezTo>
                    <a:cubicBezTo>
                      <a:pt x="95" y="974"/>
                      <a:pt x="109" y="978"/>
                      <a:pt x="119" y="972"/>
                    </a:cubicBezTo>
                    <a:cubicBezTo>
                      <a:pt x="130" y="965"/>
                      <a:pt x="134" y="951"/>
                      <a:pt x="127" y="941"/>
                    </a:cubicBezTo>
                    <a:cubicBezTo>
                      <a:pt x="73" y="850"/>
                      <a:pt x="45" y="745"/>
                      <a:pt x="45" y="639"/>
                    </a:cubicBezTo>
                    <a:cubicBezTo>
                      <a:pt x="45" y="311"/>
                      <a:pt x="311" y="45"/>
                      <a:pt x="639" y="45"/>
                    </a:cubicBezTo>
                    <a:cubicBezTo>
                      <a:pt x="967" y="45"/>
                      <a:pt x="1233" y="311"/>
                      <a:pt x="1233" y="639"/>
                    </a:cubicBezTo>
                    <a:cubicBezTo>
                      <a:pt x="1233" y="967"/>
                      <a:pt x="967" y="1233"/>
                      <a:pt x="639" y="1233"/>
                    </a:cubicBezTo>
                    <a:cubicBezTo>
                      <a:pt x="465" y="1233"/>
                      <a:pt x="300" y="1157"/>
                      <a:pt x="186" y="1024"/>
                    </a:cubicBezTo>
                    <a:cubicBezTo>
                      <a:pt x="178" y="1014"/>
                      <a:pt x="164" y="1013"/>
                      <a:pt x="155" y="1021"/>
                    </a:cubicBezTo>
                    <a:cubicBezTo>
                      <a:pt x="145" y="1029"/>
                      <a:pt x="144" y="1044"/>
                      <a:pt x="152" y="1053"/>
                    </a:cubicBezTo>
                    <a:cubicBezTo>
                      <a:pt x="274" y="1196"/>
                      <a:pt x="451" y="1278"/>
                      <a:pt x="639" y="1278"/>
                    </a:cubicBezTo>
                    <a:close/>
                    <a:moveTo>
                      <a:pt x="639" y="1278"/>
                    </a:moveTo>
                    <a:cubicBezTo>
                      <a:pt x="639" y="1278"/>
                      <a:pt x="639" y="1278"/>
                      <a:pt x="639" y="1278"/>
                    </a:cubicBezTo>
                  </a:path>
                </a:pathLst>
              </a:custGeom>
              <a:solidFill>
                <a:srgbClr val="555557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defTabSz="311079">
                  <a:buClrTx/>
                </a:pPr>
                <a:endParaRPr lang="fr-FR" sz="1225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8"/>
              <p:cNvSpPr>
                <a:spLocks noEditPoints="1"/>
              </p:cNvSpPr>
              <p:nvPr/>
            </p:nvSpPr>
            <p:spPr bwMode="auto">
              <a:xfrm rot="5400000">
                <a:off x="4942649" y="5822882"/>
                <a:ext cx="244275" cy="246133"/>
              </a:xfrm>
              <a:custGeom>
                <a:avLst/>
                <a:gdLst>
                  <a:gd name="T0" fmla="*/ 792 w 793"/>
                  <a:gd name="T1" fmla="*/ 637 h 794"/>
                  <a:gd name="T2" fmla="*/ 769 w 793"/>
                  <a:gd name="T3" fmla="*/ 591 h 794"/>
                  <a:gd name="T4" fmla="*/ 509 w 793"/>
                  <a:gd name="T5" fmla="*/ 379 h 794"/>
                  <a:gd name="T6" fmla="*/ 425 w 793"/>
                  <a:gd name="T7" fmla="*/ 383 h 794"/>
                  <a:gd name="T8" fmla="*/ 419 w 793"/>
                  <a:gd name="T9" fmla="*/ 389 h 794"/>
                  <a:gd name="T10" fmla="*/ 356 w 793"/>
                  <a:gd name="T11" fmla="*/ 326 h 794"/>
                  <a:gd name="T12" fmla="*/ 490 w 793"/>
                  <a:gd name="T13" fmla="*/ 26 h 794"/>
                  <a:gd name="T14" fmla="*/ 470 w 793"/>
                  <a:gd name="T15" fmla="*/ 1 h 794"/>
                  <a:gd name="T16" fmla="*/ 446 w 793"/>
                  <a:gd name="T17" fmla="*/ 22 h 794"/>
                  <a:gd name="T18" fmla="*/ 22 w 793"/>
                  <a:gd name="T19" fmla="*/ 447 h 794"/>
                  <a:gd name="T20" fmla="*/ 2 w 793"/>
                  <a:gd name="T21" fmla="*/ 472 h 794"/>
                  <a:gd name="T22" fmla="*/ 26 w 793"/>
                  <a:gd name="T23" fmla="*/ 492 h 794"/>
                  <a:gd name="T24" fmla="*/ 324 w 793"/>
                  <a:gd name="T25" fmla="*/ 357 h 794"/>
                  <a:gd name="T26" fmla="*/ 387 w 793"/>
                  <a:gd name="T27" fmla="*/ 421 h 794"/>
                  <a:gd name="T28" fmla="*/ 381 w 793"/>
                  <a:gd name="T29" fmla="*/ 427 h 794"/>
                  <a:gd name="T30" fmla="*/ 377 w 793"/>
                  <a:gd name="T31" fmla="*/ 511 h 794"/>
                  <a:gd name="T32" fmla="*/ 590 w 793"/>
                  <a:gd name="T33" fmla="*/ 771 h 794"/>
                  <a:gd name="T34" fmla="*/ 635 w 793"/>
                  <a:gd name="T35" fmla="*/ 794 h 794"/>
                  <a:gd name="T36" fmla="*/ 638 w 793"/>
                  <a:gd name="T37" fmla="*/ 794 h 794"/>
                  <a:gd name="T38" fmla="*/ 683 w 793"/>
                  <a:gd name="T39" fmla="*/ 776 h 794"/>
                  <a:gd name="T40" fmla="*/ 774 w 793"/>
                  <a:gd name="T41" fmla="*/ 685 h 794"/>
                  <a:gd name="T42" fmla="*/ 792 w 793"/>
                  <a:gd name="T43" fmla="*/ 637 h 794"/>
                  <a:gd name="T44" fmla="*/ 742 w 793"/>
                  <a:gd name="T45" fmla="*/ 653 h 794"/>
                  <a:gd name="T46" fmla="*/ 651 w 793"/>
                  <a:gd name="T47" fmla="*/ 744 h 794"/>
                  <a:gd name="T48" fmla="*/ 637 w 793"/>
                  <a:gd name="T49" fmla="*/ 749 h 794"/>
                  <a:gd name="T50" fmla="*/ 625 w 793"/>
                  <a:gd name="T51" fmla="*/ 742 h 794"/>
                  <a:gd name="T52" fmla="*/ 412 w 793"/>
                  <a:gd name="T53" fmla="*/ 482 h 794"/>
                  <a:gd name="T54" fmla="*/ 413 w 793"/>
                  <a:gd name="T55" fmla="*/ 458 h 794"/>
                  <a:gd name="T56" fmla="*/ 457 w 793"/>
                  <a:gd name="T57" fmla="*/ 415 h 794"/>
                  <a:gd name="T58" fmla="*/ 480 w 793"/>
                  <a:gd name="T59" fmla="*/ 414 h 794"/>
                  <a:gd name="T60" fmla="*/ 741 w 793"/>
                  <a:gd name="T61" fmla="*/ 626 h 794"/>
                  <a:gd name="T62" fmla="*/ 747 w 793"/>
                  <a:gd name="T63" fmla="*/ 639 h 794"/>
                  <a:gd name="T64" fmla="*/ 742 w 793"/>
                  <a:gd name="T65" fmla="*/ 653 h 794"/>
                  <a:gd name="T66" fmla="*/ 742 w 793"/>
                  <a:gd name="T67" fmla="*/ 653 h 794"/>
                  <a:gd name="T68" fmla="*/ 742 w 793"/>
                  <a:gd name="T69" fmla="*/ 653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3" h="794">
                    <a:moveTo>
                      <a:pt x="792" y="637"/>
                    </a:moveTo>
                    <a:cubicBezTo>
                      <a:pt x="791" y="619"/>
                      <a:pt x="783" y="603"/>
                      <a:pt x="769" y="591"/>
                    </a:cubicBezTo>
                    <a:cubicBezTo>
                      <a:pt x="509" y="379"/>
                      <a:pt x="509" y="379"/>
                      <a:pt x="509" y="379"/>
                    </a:cubicBezTo>
                    <a:cubicBezTo>
                      <a:pt x="484" y="359"/>
                      <a:pt x="448" y="360"/>
                      <a:pt x="425" y="383"/>
                    </a:cubicBezTo>
                    <a:cubicBezTo>
                      <a:pt x="419" y="389"/>
                      <a:pt x="419" y="389"/>
                      <a:pt x="419" y="389"/>
                    </a:cubicBezTo>
                    <a:cubicBezTo>
                      <a:pt x="356" y="326"/>
                      <a:pt x="356" y="326"/>
                      <a:pt x="356" y="326"/>
                    </a:cubicBezTo>
                    <a:cubicBezTo>
                      <a:pt x="431" y="243"/>
                      <a:pt x="479" y="138"/>
                      <a:pt x="490" y="26"/>
                    </a:cubicBezTo>
                    <a:cubicBezTo>
                      <a:pt x="492" y="14"/>
                      <a:pt x="483" y="3"/>
                      <a:pt x="470" y="1"/>
                    </a:cubicBezTo>
                    <a:cubicBezTo>
                      <a:pt x="458" y="0"/>
                      <a:pt x="447" y="9"/>
                      <a:pt x="446" y="22"/>
                    </a:cubicBezTo>
                    <a:cubicBezTo>
                      <a:pt x="422" y="246"/>
                      <a:pt x="246" y="423"/>
                      <a:pt x="22" y="447"/>
                    </a:cubicBezTo>
                    <a:cubicBezTo>
                      <a:pt x="9" y="449"/>
                      <a:pt x="0" y="460"/>
                      <a:pt x="2" y="472"/>
                    </a:cubicBezTo>
                    <a:cubicBezTo>
                      <a:pt x="3" y="485"/>
                      <a:pt x="14" y="493"/>
                      <a:pt x="26" y="492"/>
                    </a:cubicBezTo>
                    <a:cubicBezTo>
                      <a:pt x="137" y="480"/>
                      <a:pt x="242" y="432"/>
                      <a:pt x="324" y="357"/>
                    </a:cubicBezTo>
                    <a:cubicBezTo>
                      <a:pt x="387" y="421"/>
                      <a:pt x="387" y="421"/>
                      <a:pt x="387" y="421"/>
                    </a:cubicBezTo>
                    <a:cubicBezTo>
                      <a:pt x="381" y="427"/>
                      <a:pt x="381" y="427"/>
                      <a:pt x="381" y="427"/>
                    </a:cubicBezTo>
                    <a:cubicBezTo>
                      <a:pt x="359" y="449"/>
                      <a:pt x="357" y="486"/>
                      <a:pt x="377" y="511"/>
                    </a:cubicBezTo>
                    <a:cubicBezTo>
                      <a:pt x="590" y="771"/>
                      <a:pt x="590" y="771"/>
                      <a:pt x="590" y="771"/>
                    </a:cubicBezTo>
                    <a:cubicBezTo>
                      <a:pt x="601" y="785"/>
                      <a:pt x="617" y="793"/>
                      <a:pt x="635" y="794"/>
                    </a:cubicBezTo>
                    <a:cubicBezTo>
                      <a:pt x="636" y="794"/>
                      <a:pt x="637" y="794"/>
                      <a:pt x="638" y="794"/>
                    </a:cubicBezTo>
                    <a:cubicBezTo>
                      <a:pt x="655" y="794"/>
                      <a:pt x="671" y="787"/>
                      <a:pt x="683" y="776"/>
                    </a:cubicBezTo>
                    <a:cubicBezTo>
                      <a:pt x="774" y="685"/>
                      <a:pt x="774" y="685"/>
                      <a:pt x="774" y="685"/>
                    </a:cubicBezTo>
                    <a:cubicBezTo>
                      <a:pt x="786" y="672"/>
                      <a:pt x="793" y="655"/>
                      <a:pt x="792" y="637"/>
                    </a:cubicBezTo>
                    <a:close/>
                    <a:moveTo>
                      <a:pt x="742" y="653"/>
                    </a:moveTo>
                    <a:cubicBezTo>
                      <a:pt x="651" y="744"/>
                      <a:pt x="651" y="744"/>
                      <a:pt x="651" y="744"/>
                    </a:cubicBezTo>
                    <a:cubicBezTo>
                      <a:pt x="647" y="747"/>
                      <a:pt x="643" y="749"/>
                      <a:pt x="637" y="749"/>
                    </a:cubicBezTo>
                    <a:cubicBezTo>
                      <a:pt x="632" y="749"/>
                      <a:pt x="628" y="746"/>
                      <a:pt x="625" y="742"/>
                    </a:cubicBez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06" y="475"/>
                      <a:pt x="407" y="465"/>
                      <a:pt x="413" y="458"/>
                    </a:cubicBezTo>
                    <a:cubicBezTo>
                      <a:pt x="457" y="415"/>
                      <a:pt x="457" y="415"/>
                      <a:pt x="457" y="415"/>
                    </a:cubicBezTo>
                    <a:cubicBezTo>
                      <a:pt x="463" y="409"/>
                      <a:pt x="473" y="408"/>
                      <a:pt x="480" y="414"/>
                    </a:cubicBezTo>
                    <a:cubicBezTo>
                      <a:pt x="741" y="626"/>
                      <a:pt x="741" y="626"/>
                      <a:pt x="741" y="626"/>
                    </a:cubicBezTo>
                    <a:cubicBezTo>
                      <a:pt x="745" y="630"/>
                      <a:pt x="747" y="634"/>
                      <a:pt x="747" y="639"/>
                    </a:cubicBezTo>
                    <a:cubicBezTo>
                      <a:pt x="747" y="644"/>
                      <a:pt x="746" y="649"/>
                      <a:pt x="742" y="653"/>
                    </a:cubicBezTo>
                    <a:close/>
                    <a:moveTo>
                      <a:pt x="742" y="653"/>
                    </a:moveTo>
                    <a:cubicBezTo>
                      <a:pt x="742" y="653"/>
                      <a:pt x="742" y="653"/>
                      <a:pt x="742" y="653"/>
                    </a:cubicBezTo>
                  </a:path>
                </a:pathLst>
              </a:custGeom>
              <a:solidFill>
                <a:srgbClr val="007CB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defTabSz="311079">
                  <a:buClrTx/>
                </a:pPr>
                <a:endParaRPr lang="fr-FR" sz="1225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68"/>
            <p:cNvSpPr>
              <a:spLocks noEditPoints="1"/>
            </p:cNvSpPr>
            <p:nvPr/>
          </p:nvSpPr>
          <p:spPr bwMode="auto">
            <a:xfrm rot="11598740">
              <a:off x="5087840" y="5683072"/>
              <a:ext cx="253203" cy="252269"/>
            </a:xfrm>
            <a:custGeom>
              <a:avLst/>
              <a:gdLst>
                <a:gd name="T0" fmla="*/ 639 w 1278"/>
                <a:gd name="T1" fmla="*/ 1278 h 1278"/>
                <a:gd name="T2" fmla="*/ 1278 w 1278"/>
                <a:gd name="T3" fmla="*/ 639 h 1278"/>
                <a:gd name="T4" fmla="*/ 639 w 1278"/>
                <a:gd name="T5" fmla="*/ 0 h 1278"/>
                <a:gd name="T6" fmla="*/ 0 w 1278"/>
                <a:gd name="T7" fmla="*/ 639 h 1278"/>
                <a:gd name="T8" fmla="*/ 88 w 1278"/>
                <a:gd name="T9" fmla="*/ 964 h 1278"/>
                <a:gd name="T10" fmla="*/ 119 w 1278"/>
                <a:gd name="T11" fmla="*/ 972 h 1278"/>
                <a:gd name="T12" fmla="*/ 127 w 1278"/>
                <a:gd name="T13" fmla="*/ 941 h 1278"/>
                <a:gd name="T14" fmla="*/ 45 w 1278"/>
                <a:gd name="T15" fmla="*/ 639 h 1278"/>
                <a:gd name="T16" fmla="*/ 639 w 1278"/>
                <a:gd name="T17" fmla="*/ 45 h 1278"/>
                <a:gd name="T18" fmla="*/ 1233 w 1278"/>
                <a:gd name="T19" fmla="*/ 639 h 1278"/>
                <a:gd name="T20" fmla="*/ 639 w 1278"/>
                <a:gd name="T21" fmla="*/ 1233 h 1278"/>
                <a:gd name="T22" fmla="*/ 186 w 1278"/>
                <a:gd name="T23" fmla="*/ 1024 h 1278"/>
                <a:gd name="T24" fmla="*/ 155 w 1278"/>
                <a:gd name="T25" fmla="*/ 1021 h 1278"/>
                <a:gd name="T26" fmla="*/ 152 w 1278"/>
                <a:gd name="T27" fmla="*/ 1053 h 1278"/>
                <a:gd name="T28" fmla="*/ 639 w 1278"/>
                <a:gd name="T29" fmla="*/ 1278 h 1278"/>
                <a:gd name="T30" fmla="*/ 639 w 1278"/>
                <a:gd name="T31" fmla="*/ 1278 h 1278"/>
                <a:gd name="T32" fmla="*/ 639 w 1278"/>
                <a:gd name="T33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8" h="1278">
                  <a:moveTo>
                    <a:pt x="639" y="1278"/>
                  </a:moveTo>
                  <a:cubicBezTo>
                    <a:pt x="991" y="1278"/>
                    <a:pt x="1278" y="991"/>
                    <a:pt x="1278" y="639"/>
                  </a:cubicBezTo>
                  <a:cubicBezTo>
                    <a:pt x="1278" y="287"/>
                    <a:pt x="991" y="0"/>
                    <a:pt x="639" y="0"/>
                  </a:cubicBezTo>
                  <a:cubicBezTo>
                    <a:pt x="287" y="0"/>
                    <a:pt x="0" y="287"/>
                    <a:pt x="0" y="639"/>
                  </a:cubicBezTo>
                  <a:cubicBezTo>
                    <a:pt x="0" y="753"/>
                    <a:pt x="31" y="866"/>
                    <a:pt x="88" y="964"/>
                  </a:cubicBezTo>
                  <a:cubicBezTo>
                    <a:pt x="95" y="974"/>
                    <a:pt x="109" y="978"/>
                    <a:pt x="119" y="972"/>
                  </a:cubicBezTo>
                  <a:cubicBezTo>
                    <a:pt x="130" y="965"/>
                    <a:pt x="134" y="951"/>
                    <a:pt x="127" y="941"/>
                  </a:cubicBezTo>
                  <a:cubicBezTo>
                    <a:pt x="73" y="850"/>
                    <a:pt x="45" y="745"/>
                    <a:pt x="45" y="639"/>
                  </a:cubicBezTo>
                  <a:cubicBezTo>
                    <a:pt x="45" y="311"/>
                    <a:pt x="311" y="45"/>
                    <a:pt x="639" y="45"/>
                  </a:cubicBezTo>
                  <a:cubicBezTo>
                    <a:pt x="967" y="45"/>
                    <a:pt x="1233" y="311"/>
                    <a:pt x="1233" y="639"/>
                  </a:cubicBezTo>
                  <a:cubicBezTo>
                    <a:pt x="1233" y="967"/>
                    <a:pt x="967" y="1233"/>
                    <a:pt x="639" y="1233"/>
                  </a:cubicBezTo>
                  <a:cubicBezTo>
                    <a:pt x="465" y="1233"/>
                    <a:pt x="300" y="1157"/>
                    <a:pt x="186" y="1024"/>
                  </a:cubicBezTo>
                  <a:cubicBezTo>
                    <a:pt x="178" y="1014"/>
                    <a:pt x="164" y="1013"/>
                    <a:pt x="155" y="1021"/>
                  </a:cubicBezTo>
                  <a:cubicBezTo>
                    <a:pt x="145" y="1029"/>
                    <a:pt x="144" y="1044"/>
                    <a:pt x="152" y="1053"/>
                  </a:cubicBezTo>
                  <a:cubicBezTo>
                    <a:pt x="274" y="1196"/>
                    <a:pt x="451" y="1278"/>
                    <a:pt x="639" y="1278"/>
                  </a:cubicBezTo>
                  <a:close/>
                  <a:moveTo>
                    <a:pt x="639" y="1278"/>
                  </a:moveTo>
                  <a:cubicBezTo>
                    <a:pt x="639" y="1278"/>
                    <a:pt x="639" y="1278"/>
                    <a:pt x="639" y="1278"/>
                  </a:cubicBezTo>
                </a:path>
              </a:pathLst>
            </a:custGeom>
            <a:solidFill>
              <a:srgbClr val="555557"/>
            </a:solidFill>
            <a:ln w="3175">
              <a:solidFill>
                <a:schemeClr val="bg1"/>
              </a:solidFill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defTabSz="311079">
                <a:buClrTx/>
              </a:pPr>
              <a:endParaRPr lang="fr-FR" sz="1225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84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5D4BDCE8-141C-493A-8F8A-41893312C259}"/>
              </a:ext>
            </a:extLst>
          </p:cNvPr>
          <p:cNvSpPr txBox="1">
            <a:spLocks/>
          </p:cNvSpPr>
          <p:nvPr/>
        </p:nvSpPr>
        <p:spPr>
          <a:xfrm>
            <a:off x="86378" y="6555916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14DB2B-3EFD-4766-A6C9-C9A5E84D2897}" type="slidenum">
              <a:rPr lang="fr-FR" smtClean="0">
                <a:solidFill>
                  <a:srgbClr val="FFFFFF"/>
                </a:solidFill>
                <a:latin typeface="Calibri" panose="020F0502020204030204"/>
              </a:rPr>
              <a:pPr/>
              <a:t>4</a:t>
            </a:fld>
            <a:endParaRPr lang="fr-F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E73F53-2F2B-4C2F-BC7A-8FE69C6DC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149" y="215566"/>
            <a:ext cx="11016813" cy="974725"/>
          </a:xfrm>
        </p:spPr>
        <p:txBody>
          <a:bodyPr wrap="square" lIns="0" tIns="0" rIns="0" bIns="0" anchor="ctr" anchorCtr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référentiel sensiblement enrichi sur le champs des « Soft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»qui ouvre de nouveaux usages</a:t>
            </a:r>
          </a:p>
        </p:txBody>
      </p:sp>
      <p:pic>
        <p:nvPicPr>
          <p:cNvPr id="18" name="Image 13">
            <a:extLst>
              <a:ext uri="{FF2B5EF4-FFF2-40B4-BE49-F238E27FC236}">
                <a16:creationId xmlns:a16="http://schemas.microsoft.com/office/drawing/2014/main" id="{47443E1A-094E-4B5E-9B4B-46747369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494" y="6116512"/>
            <a:ext cx="1209675" cy="942975"/>
          </a:xfrm>
          <a:prstGeom prst="rect">
            <a:avLst/>
          </a:prstGeom>
        </p:spPr>
      </p:pic>
      <p:sp>
        <p:nvSpPr>
          <p:cNvPr id="19" name="Oval 105">
            <a:extLst>
              <a:ext uri="{FF2B5EF4-FFF2-40B4-BE49-F238E27FC236}">
                <a16:creationId xmlns:a16="http://schemas.microsoft.com/office/drawing/2014/main" id="{6510B31C-1221-6373-A57C-5B5C52C558E3}"/>
              </a:ext>
            </a:extLst>
          </p:cNvPr>
          <p:cNvSpPr>
            <a:spLocks noChangeAspect="1"/>
          </p:cNvSpPr>
          <p:nvPr/>
        </p:nvSpPr>
        <p:spPr>
          <a:xfrm>
            <a:off x="2897253" y="1627328"/>
            <a:ext cx="2312233" cy="2311419"/>
          </a:xfrm>
          <a:prstGeom prst="ellipse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0" bIns="2160000" rtlCol="0" anchor="t" anchorCtr="0"/>
          <a:lstStyle/>
          <a:p>
            <a:pPr algn="ctr">
              <a:defRPr/>
            </a:pPr>
            <a:endParaRPr lang="en-GB" b="1" ker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kern="0">
              <a:solidFill>
                <a:srgbClr val="FFFFFF"/>
              </a:solidFill>
            </a:endParaRPr>
          </a:p>
        </p:txBody>
      </p:sp>
      <p:sp>
        <p:nvSpPr>
          <p:cNvPr id="20" name="TextBox 108">
            <a:extLst>
              <a:ext uri="{FF2B5EF4-FFF2-40B4-BE49-F238E27FC236}">
                <a16:creationId xmlns:a16="http://schemas.microsoft.com/office/drawing/2014/main" id="{3A4F86F9-E6CE-9E22-261F-6559A26562BC}"/>
              </a:ext>
            </a:extLst>
          </p:cNvPr>
          <p:cNvSpPr txBox="1"/>
          <p:nvPr/>
        </p:nvSpPr>
        <p:spPr>
          <a:xfrm>
            <a:off x="3051735" y="1878945"/>
            <a:ext cx="1857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FF"/>
                </a:solidFill>
              </a:rPr>
              <a:t>80</a:t>
            </a:r>
            <a:endParaRPr lang="fr-FR" sz="1600" b="1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109">
            <a:extLst>
              <a:ext uri="{FF2B5EF4-FFF2-40B4-BE49-F238E27FC236}">
                <a16:creationId xmlns:a16="http://schemas.microsoft.com/office/drawing/2014/main" id="{F02B8833-F7BD-49FD-513D-E47711B47009}"/>
              </a:ext>
            </a:extLst>
          </p:cNvPr>
          <p:cNvCxnSpPr>
            <a:cxnSpLocks/>
          </p:cNvCxnSpPr>
          <p:nvPr/>
        </p:nvCxnSpPr>
        <p:spPr>
          <a:xfrm>
            <a:off x="4243137" y="2140555"/>
            <a:ext cx="1767876" cy="12255"/>
          </a:xfrm>
          <a:prstGeom prst="straightConnector1">
            <a:avLst/>
          </a:prstGeom>
          <a:noFill/>
          <a:ln w="190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extBox 113">
            <a:extLst>
              <a:ext uri="{FF2B5EF4-FFF2-40B4-BE49-F238E27FC236}">
                <a16:creationId xmlns:a16="http://schemas.microsoft.com/office/drawing/2014/main" id="{7A044C73-8984-459D-79A7-3636AD8B98EC}"/>
              </a:ext>
            </a:extLst>
          </p:cNvPr>
          <p:cNvSpPr txBox="1"/>
          <p:nvPr/>
        </p:nvSpPr>
        <p:spPr>
          <a:xfrm>
            <a:off x="216568" y="1605703"/>
            <a:ext cx="27011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 compétences utiles à tous les actifs </a:t>
            </a:r>
            <a:r>
              <a:rPr lang="fr-FR" sz="2000" dirty="0">
                <a:solidFill>
                  <a:schemeClr val="bg1"/>
                </a:solidFill>
                <a:cs typeface="Times New Roman" panose="02020603050405020304" pitchFamily="18" charset="0"/>
              </a:rPr>
              <a:t>qui</a:t>
            </a:r>
            <a:r>
              <a:rPr lang="fr-FR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cs typeface="Times New Roman" panose="02020603050405020304" pitchFamily="18" charset="0"/>
              </a:rPr>
              <a:t>favorisent l’intégration dans un collectif de travail (soft </a:t>
            </a:r>
            <a:r>
              <a:rPr lang="fr-FR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skills</a:t>
            </a:r>
            <a:r>
              <a:rPr lang="fr-FR" sz="2000" dirty="0">
                <a:solidFill>
                  <a:schemeClr val="bg1"/>
                </a:solidFill>
                <a:cs typeface="Times New Roman" panose="02020603050405020304" pitchFamily="18" charset="0"/>
              </a:rPr>
              <a:t>) savoirs agir et d'interagir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52A18C-4EDD-722F-F3C8-75487209B918}"/>
              </a:ext>
            </a:extLst>
          </p:cNvPr>
          <p:cNvSpPr/>
          <p:nvPr/>
        </p:nvSpPr>
        <p:spPr>
          <a:xfrm>
            <a:off x="468325" y="4628110"/>
            <a:ext cx="7050419" cy="861109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600" b="1" kern="0" dirty="0">
                <a:solidFill>
                  <a:schemeClr val="bg1"/>
                </a:solidFill>
                <a:cs typeface="Calibri" panose="020F0502020204030204" pitchFamily="34" charset="0"/>
                <a:sym typeface="Arial"/>
              </a:rPr>
              <a:t>Faire connaitre et reconnaitre cette famille de compétences, qui permet de </a:t>
            </a:r>
            <a:r>
              <a:rPr lang="fr-FR" sz="1600" kern="0" dirty="0">
                <a:solidFill>
                  <a:schemeClr val="bg1"/>
                </a:solidFill>
                <a:cs typeface="Calibri" panose="020F0502020204030204" pitchFamily="34" charset="0"/>
                <a:sym typeface="Arial"/>
              </a:rPr>
              <a:t>valoriser les acquis de l’expérience et d’aider les employeurs à préciser leurs attentes en la matière en fonction du poste à pourvoir</a:t>
            </a:r>
            <a:endParaRPr lang="fr-FR" sz="1600" b="1" kern="0" dirty="0">
              <a:solidFill>
                <a:schemeClr val="bg1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4DA53F-8F2F-47C7-FEF1-1CAB725EB7E4}"/>
              </a:ext>
            </a:extLst>
          </p:cNvPr>
          <p:cNvSpPr/>
          <p:nvPr/>
        </p:nvSpPr>
        <p:spPr>
          <a:xfrm>
            <a:off x="455065" y="5864989"/>
            <a:ext cx="7050419" cy="7920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600" b="1" kern="0" dirty="0">
                <a:solidFill>
                  <a:schemeClr val="bg1"/>
                </a:solidFill>
                <a:cs typeface="Calibri" panose="020F0502020204030204" pitchFamily="34" charset="0"/>
                <a:sym typeface="Arial"/>
              </a:rPr>
              <a:t>Faciliter l’accès à la formation des moins qualifiés et proposer des formations combinant compétences clés et compétences transverses comme leviers de professionnalisation en appui de l’apprentissage de compétences techniques</a:t>
            </a:r>
            <a:endParaRPr lang="fr-FR" sz="1600" kern="0" dirty="0">
              <a:solidFill>
                <a:schemeClr val="bg1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348ED0-7695-16D2-19B7-EBFFF6E11796}"/>
              </a:ext>
            </a:extLst>
          </p:cNvPr>
          <p:cNvSpPr/>
          <p:nvPr/>
        </p:nvSpPr>
        <p:spPr>
          <a:xfrm>
            <a:off x="468325" y="4367227"/>
            <a:ext cx="5077068" cy="2971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600" b="1" kern="0" dirty="0">
                <a:solidFill>
                  <a:srgbClr val="FFFFFF"/>
                </a:solidFill>
                <a:cs typeface="Calibri" panose="020F0502020204030204" pitchFamily="34" charset="0"/>
                <a:sym typeface="Arial"/>
              </a:rPr>
              <a:t>USAGES #1 : Faire connaitre et accompagner les usages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E1AF1F-A89A-083A-0950-EB2AE8E169AC}"/>
              </a:ext>
            </a:extLst>
          </p:cNvPr>
          <p:cNvSpPr/>
          <p:nvPr/>
        </p:nvSpPr>
        <p:spPr>
          <a:xfrm>
            <a:off x="468325" y="5571910"/>
            <a:ext cx="4089121" cy="297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600" b="1" kern="0" dirty="0">
                <a:solidFill>
                  <a:srgbClr val="FFFFFF"/>
                </a:solidFill>
                <a:cs typeface="Calibri" panose="020F0502020204030204" pitchFamily="34" charset="0"/>
                <a:sym typeface="Arial"/>
              </a:rPr>
              <a:t>USAGE #2 </a:t>
            </a:r>
            <a:r>
              <a:rPr lang="fr-FR" sz="1400" b="1" kern="0" dirty="0">
                <a:solidFill>
                  <a:srgbClr val="FFFFFF"/>
                </a:solidFill>
                <a:cs typeface="Calibri" panose="020F0502020204030204" pitchFamily="34" charset="0"/>
                <a:sym typeface="Arial"/>
              </a:rPr>
              <a:t>: </a:t>
            </a:r>
            <a:r>
              <a:rPr lang="fr-FR" sz="1600" b="1" kern="0" dirty="0">
                <a:solidFill>
                  <a:srgbClr val="FFFFFF"/>
                </a:solidFill>
                <a:cs typeface="Calibri" panose="020F0502020204030204" pitchFamily="34" charset="0"/>
                <a:sym typeface="Arial"/>
              </a:rPr>
              <a:t>Développer les compétences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2E0B7-2323-B6B8-0630-2184841E1A72}"/>
              </a:ext>
            </a:extLst>
          </p:cNvPr>
          <p:cNvSpPr/>
          <p:nvPr/>
        </p:nvSpPr>
        <p:spPr>
          <a:xfrm>
            <a:off x="7747173" y="4691244"/>
            <a:ext cx="4021176" cy="7920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600" dirty="0">
                <a:solidFill>
                  <a:schemeClr val="bg1"/>
                </a:solidFill>
                <a:cs typeface="Calibri" panose="020F0502020204030204" pitchFamily="34" charset="0"/>
              </a:rPr>
              <a:t>Des personnes plus </a:t>
            </a:r>
            <a:r>
              <a:rPr lang="fr-FR" sz="1600" b="1" dirty="0">
                <a:solidFill>
                  <a:schemeClr val="bg1"/>
                </a:solidFill>
                <a:cs typeface="Calibri" panose="020F0502020204030204" pitchFamily="34" charset="0"/>
              </a:rPr>
              <a:t>autonomes, aux sentiments d’être compétent et d’appartenir à un collectif renforcés</a:t>
            </a:r>
            <a:endParaRPr lang="fr-FR" sz="1600" b="1" kern="0" dirty="0">
              <a:solidFill>
                <a:schemeClr val="bg1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FAD19E-C937-CEE1-8198-F9F7E0835344}"/>
              </a:ext>
            </a:extLst>
          </p:cNvPr>
          <p:cNvSpPr/>
          <p:nvPr/>
        </p:nvSpPr>
        <p:spPr>
          <a:xfrm>
            <a:off x="7747173" y="4413505"/>
            <a:ext cx="2232869" cy="2971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400" b="1" kern="0">
                <a:solidFill>
                  <a:srgbClr val="FFFFFF"/>
                </a:solidFill>
                <a:cs typeface="Calibri" panose="020F0502020204030204" pitchFamily="34" charset="0"/>
                <a:sym typeface="Arial"/>
              </a:rPr>
              <a:t>IMPACT #1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62128E-D52A-9586-3D54-5BCF70382C72}"/>
              </a:ext>
            </a:extLst>
          </p:cNvPr>
          <p:cNvSpPr/>
          <p:nvPr/>
        </p:nvSpPr>
        <p:spPr>
          <a:xfrm>
            <a:off x="7747173" y="5853892"/>
            <a:ext cx="4021176" cy="7920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ts val="1200"/>
              </a:spcBef>
              <a:buClr>
                <a:srgbClr val="000000"/>
              </a:buClr>
            </a:pPr>
            <a:r>
              <a:rPr lang="fr-FR" sz="1600" dirty="0">
                <a:solidFill>
                  <a:schemeClr val="bg1"/>
                </a:solidFill>
                <a:cs typeface="Calibri" panose="020F0502020204030204" pitchFamily="34" charset="0"/>
              </a:rPr>
              <a:t>Une culture de la formation renforcée et partagée et d</a:t>
            </a:r>
            <a:r>
              <a:rPr lang="fr-FR" sz="1600" b="1" dirty="0">
                <a:solidFill>
                  <a:schemeClr val="bg1"/>
                </a:solidFill>
                <a:cs typeface="Calibri" panose="020F0502020204030204" pitchFamily="34" charset="0"/>
              </a:rPr>
              <a:t>es programmes et pédagogies ‘</a:t>
            </a:r>
            <a:r>
              <a:rPr lang="fr-FR" sz="1600" b="1" dirty="0" err="1">
                <a:solidFill>
                  <a:schemeClr val="bg1"/>
                </a:solidFill>
                <a:cs typeface="Calibri" panose="020F0502020204030204" pitchFamily="34" charset="0"/>
              </a:rPr>
              <a:t>capacitants</a:t>
            </a:r>
            <a:r>
              <a:rPr lang="fr-FR" sz="1600" b="1" dirty="0">
                <a:solidFill>
                  <a:schemeClr val="bg1"/>
                </a:solidFill>
                <a:cs typeface="Calibri" panose="020F0502020204030204" pitchFamily="34" charset="0"/>
              </a:rPr>
              <a:t>’ et ‘inclusifs’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2BCA06-1AEF-4580-1A94-33FAF7E99DF8}"/>
              </a:ext>
            </a:extLst>
          </p:cNvPr>
          <p:cNvSpPr/>
          <p:nvPr/>
        </p:nvSpPr>
        <p:spPr>
          <a:xfrm>
            <a:off x="7747173" y="5612415"/>
            <a:ext cx="2232869" cy="297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000000"/>
              </a:buClr>
              <a:defRPr/>
            </a:pPr>
            <a:r>
              <a:rPr lang="fr-FR" sz="1400" b="1" kern="0" dirty="0">
                <a:solidFill>
                  <a:srgbClr val="FFFFFF"/>
                </a:solidFill>
                <a:cs typeface="Calibri" panose="020F0502020204030204" pitchFamily="34" charset="0"/>
                <a:sym typeface="Arial"/>
              </a:rPr>
              <a:t>IMPACT #2 :</a:t>
            </a:r>
          </a:p>
        </p:txBody>
      </p:sp>
      <p:sp>
        <p:nvSpPr>
          <p:cNvPr id="31" name="Oval 142">
            <a:extLst>
              <a:ext uri="{FF2B5EF4-FFF2-40B4-BE49-F238E27FC236}">
                <a16:creationId xmlns:a16="http://schemas.microsoft.com/office/drawing/2014/main" id="{E750A971-B091-969E-4023-8CF00A517CCF}"/>
              </a:ext>
            </a:extLst>
          </p:cNvPr>
          <p:cNvSpPr/>
          <p:nvPr/>
        </p:nvSpPr>
        <p:spPr>
          <a:xfrm>
            <a:off x="3593359" y="3016571"/>
            <a:ext cx="914400" cy="914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2" name="TextBox 107">
            <a:extLst>
              <a:ext uri="{FF2B5EF4-FFF2-40B4-BE49-F238E27FC236}">
                <a16:creationId xmlns:a16="http://schemas.microsoft.com/office/drawing/2014/main" id="{37BF18F3-14D9-3056-AC1A-072C0DE15732}"/>
              </a:ext>
            </a:extLst>
          </p:cNvPr>
          <p:cNvSpPr txBox="1"/>
          <p:nvPr/>
        </p:nvSpPr>
        <p:spPr>
          <a:xfrm>
            <a:off x="3122019" y="3242939"/>
            <a:ext cx="1857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FF"/>
                </a:solidFill>
              </a:rPr>
              <a:t>16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3" name="Rectangle à coins arrondis 24">
            <a:extLst>
              <a:ext uri="{FF2B5EF4-FFF2-40B4-BE49-F238E27FC236}">
                <a16:creationId xmlns:a16="http://schemas.microsoft.com/office/drawing/2014/main" id="{2CD0CD19-2C2C-DFA6-4249-57FBEDE24DF4}"/>
              </a:ext>
            </a:extLst>
          </p:cNvPr>
          <p:cNvSpPr/>
          <p:nvPr/>
        </p:nvSpPr>
        <p:spPr>
          <a:xfrm>
            <a:off x="6119443" y="1416029"/>
            <a:ext cx="3860597" cy="14640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7" tIns="47304" rIns="94607" bIns="47304" rtlCol="0" anchor="t" anchorCtr="0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Pole Emploi PRO" panose="02000503040000020004" pitchFamily="2" charset="77"/>
              </a:rPr>
              <a:t>Compétences ou savoir-faire transverses (qlq soit l’emploi)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Pole Emploi PRO" panose="02000503040000020004" pitchFamily="2" charset="77"/>
              </a:rPr>
              <a:t>Relationnels, Organisationnels &amp; d’Apprentissage</a:t>
            </a:r>
          </a:p>
        </p:txBody>
      </p:sp>
      <p:sp>
        <p:nvSpPr>
          <p:cNvPr id="34" name="Rectangle à coins arrondis 24">
            <a:extLst>
              <a:ext uri="{FF2B5EF4-FFF2-40B4-BE49-F238E27FC236}">
                <a16:creationId xmlns:a16="http://schemas.microsoft.com/office/drawing/2014/main" id="{2CD0CD19-2C2C-DFA6-4249-57FBEDE24DF4}"/>
              </a:ext>
            </a:extLst>
          </p:cNvPr>
          <p:cNvSpPr/>
          <p:nvPr/>
        </p:nvSpPr>
        <p:spPr>
          <a:xfrm>
            <a:off x="6315489" y="3149583"/>
            <a:ext cx="3468506" cy="570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7" tIns="47304" rIns="94607" bIns="47304" rtlCol="0" anchor="t" anchorCtr="0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Pole Emploi PRO" panose="02000503040000020004" pitchFamily="2" charset="77"/>
              </a:rPr>
              <a:t>Savoir-être professionnels </a:t>
            </a:r>
          </a:p>
        </p:txBody>
      </p:sp>
      <p:cxnSp>
        <p:nvCxnSpPr>
          <p:cNvPr id="35" name="Straight Arrow Connector 110">
            <a:extLst>
              <a:ext uri="{FF2B5EF4-FFF2-40B4-BE49-F238E27FC236}">
                <a16:creationId xmlns:a16="http://schemas.microsoft.com/office/drawing/2014/main" id="{290AD078-B129-F36D-2CE4-4089C211E41D}"/>
              </a:ext>
            </a:extLst>
          </p:cNvPr>
          <p:cNvCxnSpPr>
            <a:cxnSpLocks/>
          </p:cNvCxnSpPr>
          <p:nvPr/>
        </p:nvCxnSpPr>
        <p:spPr>
          <a:xfrm flipV="1">
            <a:off x="4393153" y="3435433"/>
            <a:ext cx="1788322" cy="16610"/>
          </a:xfrm>
          <a:prstGeom prst="straightConnector1">
            <a:avLst/>
          </a:prstGeom>
          <a:noFill/>
          <a:ln w="190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943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9">
            <a:extLst>
              <a:ext uri="{FF2B5EF4-FFF2-40B4-BE49-F238E27FC236}">
                <a16:creationId xmlns:a16="http://schemas.microsoft.com/office/drawing/2014/main" id="{CBE517B5-5C39-FA9C-5F8D-32BE327D84DE}"/>
              </a:ext>
            </a:extLst>
          </p:cNvPr>
          <p:cNvSpPr>
            <a:spLocks/>
          </p:cNvSpPr>
          <p:nvPr/>
        </p:nvSpPr>
        <p:spPr>
          <a:xfrm>
            <a:off x="1199860" y="2717951"/>
            <a:ext cx="6104752" cy="1938992"/>
          </a:xfrm>
          <a:prstGeom prst="rect">
            <a:avLst/>
          </a:prstGeom>
          <a:solidFill>
            <a:srgbClr val="D7E6F9">
              <a:alpha val="50196"/>
            </a:srgbClr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18073A"/>
                </a:solidFill>
              </a:rPr>
              <a:t>  </a:t>
            </a: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</p:txBody>
      </p:sp>
      <p:sp>
        <p:nvSpPr>
          <p:cNvPr id="10" name="Rectangle 89">
            <a:extLst>
              <a:ext uri="{FF2B5EF4-FFF2-40B4-BE49-F238E27FC236}">
                <a16:creationId xmlns:a16="http://schemas.microsoft.com/office/drawing/2014/main" id="{CBE517B5-5C39-FA9C-5F8D-32BE327D84DE}"/>
              </a:ext>
            </a:extLst>
          </p:cNvPr>
          <p:cNvSpPr>
            <a:spLocks/>
          </p:cNvSpPr>
          <p:nvPr/>
        </p:nvSpPr>
        <p:spPr>
          <a:xfrm>
            <a:off x="7531768" y="310538"/>
            <a:ext cx="4547394" cy="6370975"/>
          </a:xfrm>
          <a:prstGeom prst="rect">
            <a:avLst/>
          </a:prstGeom>
          <a:solidFill>
            <a:srgbClr val="D7E6F9">
              <a:alpha val="50196"/>
            </a:srgbClr>
          </a:solidFill>
          <a:ln w="127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18073A"/>
                </a:solidFill>
              </a:rPr>
              <a:t> </a:t>
            </a: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18073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48C769-24C4-D64C-9804-A611A62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2" y="1021263"/>
            <a:ext cx="6991768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MétierScope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5E3345-B45F-9740-A58B-63B8C75F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FCA1F9-E691-D940-9DFF-633B4436E0C8}"/>
              </a:ext>
            </a:extLst>
          </p:cNvPr>
          <p:cNvSpPr txBox="1"/>
          <p:nvPr/>
        </p:nvSpPr>
        <p:spPr>
          <a:xfrm>
            <a:off x="1199860" y="2717951"/>
            <a:ext cx="6104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kern="0" dirty="0">
                <a:solidFill>
                  <a:srgbClr val="FFFFFF"/>
                </a:solidFill>
                <a:latin typeface="Arial" panose="020B0604020202020204"/>
              </a:rPr>
              <a:t>Aider les personnes en transition professionnelle qui recherchent de l’information sur les métiers, les compétences et les démarches, à confirmer une piste professionnelle et à enclencher des démarches.</a:t>
            </a:r>
          </a:p>
          <a:p>
            <a:pPr algn="ctr"/>
            <a:r>
              <a:rPr lang="fr-FR" sz="20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/>
                <a:hlinkClick r:id="rId2"/>
              </a:rPr>
              <a:t>https://candidat.pole-emploi.fr/metierscope/</a:t>
            </a:r>
            <a:endParaRPr lang="fr-FR" sz="2000" kern="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/>
            </a:endParaRPr>
          </a:p>
          <a:p>
            <a:pPr algn="ctr"/>
            <a:endParaRPr lang="fr-FR" sz="2000" kern="0" dirty="0">
              <a:solidFill>
                <a:srgbClr val="FF0000"/>
              </a:solidFill>
              <a:latin typeface="Arial" panose="020B0604020202020204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72" t="-1105" r="776" b="49582"/>
          <a:stretch/>
        </p:blipFill>
        <p:spPr>
          <a:xfrm>
            <a:off x="7827582" y="548129"/>
            <a:ext cx="4047766" cy="58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6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leEmploi_CharteDef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599D78"/>
      </a:accent5>
      <a:accent6>
        <a:srgbClr val="CD1251"/>
      </a:accent6>
      <a:hlink>
        <a:srgbClr val="0E79BF"/>
      </a:hlink>
      <a:folHlink>
        <a:srgbClr val="FCBC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675b0-729b-48d4-9f82-0a71e1e2ee9a" xsi:nil="true"/>
    <lcf76f155ced4ddcb4097134ff3c332f xmlns="56ddd2ae-0239-4687-b282-55f3ed7a95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FFF40C0069A4D9655A9A027144DC4" ma:contentTypeVersion="16" ma:contentTypeDescription="Crée un document." ma:contentTypeScope="" ma:versionID="35de3700b6312414427f228368456c12">
  <xsd:schema xmlns:xsd="http://www.w3.org/2001/XMLSchema" xmlns:xs="http://www.w3.org/2001/XMLSchema" xmlns:p="http://schemas.microsoft.com/office/2006/metadata/properties" xmlns:ns2="56ddd2ae-0239-4687-b282-55f3ed7a959a" xmlns:ns3="0c6675b0-729b-48d4-9f82-0a71e1e2ee9a" targetNamespace="http://schemas.microsoft.com/office/2006/metadata/properties" ma:root="true" ma:fieldsID="b4667f72fcffc7b4039ce4fc5c00c1c0" ns2:_="" ns3:_="">
    <xsd:import namespace="56ddd2ae-0239-4687-b282-55f3ed7a959a"/>
    <xsd:import namespace="0c6675b0-729b-48d4-9f82-0a71e1e2e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dd2ae-0239-4687-b282-55f3ed7a9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e4867b3-68b2-46fa-a828-d36aab0ad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75b0-729b-48d4-9f82-0a71e1e2e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c0cae-afb7-4d28-88bf-0352317e2865}" ma:internalName="TaxCatchAll" ma:showField="CatchAllData" ma:web="0c6675b0-729b-48d4-9f82-0a71e1e2e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564F1-47EA-40DF-89E1-683EBA8943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89D26-786D-451C-9635-A6D36B5DEC5D}">
  <ds:schemaRefs>
    <ds:schemaRef ds:uri="http://schemas.openxmlformats.org/package/2006/metadata/core-properties"/>
    <ds:schemaRef ds:uri="3b83ccde-42fa-4c78-889e-14363e677fc8"/>
    <ds:schemaRef ds:uri="8fb18eca-c10d-4354-85c5-c1c2e023e560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12A03F-1FD8-46B6-873D-C1D8A4CA3F19}"/>
</file>

<file path=docProps/app.xml><?xml version="1.0" encoding="utf-8"?>
<Properties xmlns="http://schemas.openxmlformats.org/officeDocument/2006/extended-properties" xmlns:vt="http://schemas.openxmlformats.org/officeDocument/2006/docPropsVTypes">
  <TotalTime>10941</TotalTime>
  <Words>628</Words>
  <Application>Microsoft Macintosh PowerPoint</Application>
  <PresentationFormat>Grand écran</PresentationFormat>
  <Paragraphs>126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Pole Emploi PRO</vt:lpstr>
      <vt:lpstr>Pole Emploi PRO Light</vt:lpstr>
      <vt:lpstr>Verdana</vt:lpstr>
      <vt:lpstr>Wingdings</vt:lpstr>
      <vt:lpstr>Thème Office</vt:lpstr>
      <vt:lpstr>Le ROME 4.0   un langage partagé au service des transitions</vt:lpstr>
      <vt:lpstr>La nouvelle nomenclature : un langage compétence facile à appréhender et partagé</vt:lpstr>
      <vt:lpstr>Extrait de la nomenclature</vt:lpstr>
      <vt:lpstr>Un référentiel sensiblement enrichi sur le champs des « Soft skills »qui ouvre de nouveaux usages</vt:lpstr>
      <vt:lpstr>MétierScope</vt:lpstr>
    </vt:vector>
  </TitlesOfParts>
  <Company>Pôle Emploi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 graphique Pôle emploi - Gabarit ppt Institutionnels (2022)</dc:title>
  <dc:creator>CHEMINEAU-GRICOURT Romuald</dc:creator>
  <cp:lastModifiedBy>catherine beauvois</cp:lastModifiedBy>
  <cp:revision>129</cp:revision>
  <dcterms:created xsi:type="dcterms:W3CDTF">2022-01-03T08:40:06Z</dcterms:created>
  <dcterms:modified xsi:type="dcterms:W3CDTF">2023-05-09T11:55:37Z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0x0101004B35D97F9A43E342B388541660A0ABA5</vt:lpwstr>
  </property>
</Properties>
</file>