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27"/>
  </p:notesMasterIdLst>
  <p:sldIdLst>
    <p:sldId id="262" r:id="rId6"/>
    <p:sldId id="270" r:id="rId7"/>
    <p:sldId id="281" r:id="rId8"/>
    <p:sldId id="282" r:id="rId9"/>
    <p:sldId id="271" r:id="rId10"/>
    <p:sldId id="272" r:id="rId11"/>
    <p:sldId id="2076137186" r:id="rId12"/>
    <p:sldId id="273" r:id="rId13"/>
    <p:sldId id="278" r:id="rId14"/>
    <p:sldId id="279" r:id="rId15"/>
    <p:sldId id="280" r:id="rId16"/>
    <p:sldId id="283" r:id="rId17"/>
    <p:sldId id="274" r:id="rId18"/>
    <p:sldId id="276" r:id="rId19"/>
    <p:sldId id="277" r:id="rId20"/>
    <p:sldId id="284" r:id="rId21"/>
    <p:sldId id="285" r:id="rId22"/>
    <p:sldId id="286" r:id="rId23"/>
    <p:sldId id="2076137185" r:id="rId24"/>
    <p:sldId id="2076137187" r:id="rId25"/>
    <p:sldId id="2076137188" r:id="rId26"/>
  </p:sldIdLst>
  <p:sldSz cx="9144000" cy="5715000" type="screen16x1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sans titre" id="{E9FA338A-0008-8C46-8206-98B719D946BE}">
          <p14:sldIdLst>
            <p14:sldId id="262"/>
            <p14:sldId id="270"/>
            <p14:sldId id="281"/>
            <p14:sldId id="282"/>
            <p14:sldId id="271"/>
            <p14:sldId id="272"/>
            <p14:sldId id="2076137186"/>
            <p14:sldId id="273"/>
            <p14:sldId id="278"/>
            <p14:sldId id="279"/>
            <p14:sldId id="280"/>
            <p14:sldId id="283"/>
            <p14:sldId id="274"/>
            <p14:sldId id="276"/>
            <p14:sldId id="277"/>
            <p14:sldId id="284"/>
            <p14:sldId id="285"/>
            <p14:sldId id="286"/>
            <p14:sldId id="2076137185"/>
            <p14:sldId id="2076137187"/>
            <p14:sldId id="20761371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5"/>
  </p:normalViewPr>
  <p:slideViewPr>
    <p:cSldViewPr snapToGrid="0" snapToObjects="1">
      <p:cViewPr varScale="1">
        <p:scale>
          <a:sx n="97" d="100"/>
          <a:sy n="97" d="100"/>
        </p:scale>
        <p:origin x="1042" y="72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12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çois Vezier" userId="0684e23b-58dc-4d69-8627-d2020e4f374e" providerId="ADAL" clId="{C754B5C0-48EF-42F9-9123-1AD677FA0852}"/>
    <pc:docChg chg="custSel delSld modSld modSection">
      <pc:chgData name="François Vezier" userId="0684e23b-58dc-4d69-8627-d2020e4f374e" providerId="ADAL" clId="{C754B5C0-48EF-42F9-9123-1AD677FA0852}" dt="2021-08-26T17:23:39.577" v="1" actId="47"/>
      <pc:docMkLst>
        <pc:docMk/>
      </pc:docMkLst>
      <pc:sldChg chg="addSp delSp modSp mod">
        <pc:chgData name="François Vezier" userId="0684e23b-58dc-4d69-8627-d2020e4f374e" providerId="ADAL" clId="{C754B5C0-48EF-42F9-9123-1AD677FA0852}" dt="2021-08-26T17:18:56.446" v="0" actId="478"/>
        <pc:sldMkLst>
          <pc:docMk/>
          <pc:sldMk cId="3735980499" sldId="272"/>
        </pc:sldMkLst>
        <pc:spChg chg="add mod">
          <ac:chgData name="François Vezier" userId="0684e23b-58dc-4d69-8627-d2020e4f374e" providerId="ADAL" clId="{C754B5C0-48EF-42F9-9123-1AD677FA0852}" dt="2021-08-26T17:18:56.446" v="0" actId="478"/>
          <ac:spMkLst>
            <pc:docMk/>
            <pc:sldMk cId="3735980499" sldId="272"/>
            <ac:spMk id="5" creationId="{0955FC93-4181-40D4-BD05-F2144B13502F}"/>
          </ac:spMkLst>
        </pc:spChg>
        <pc:spChg chg="del">
          <ac:chgData name="François Vezier" userId="0684e23b-58dc-4d69-8627-d2020e4f374e" providerId="ADAL" clId="{C754B5C0-48EF-42F9-9123-1AD677FA0852}" dt="2021-08-26T17:18:56.446" v="0" actId="478"/>
          <ac:spMkLst>
            <pc:docMk/>
            <pc:sldMk cId="3735980499" sldId="272"/>
            <ac:spMk id="20" creationId="{948C56A1-B821-4120-B4BA-DCCA294018E8}"/>
          </ac:spMkLst>
        </pc:spChg>
      </pc:sldChg>
      <pc:sldChg chg="del">
        <pc:chgData name="François Vezier" userId="0684e23b-58dc-4d69-8627-d2020e4f374e" providerId="ADAL" clId="{C754B5C0-48EF-42F9-9123-1AD677FA0852}" dt="2021-08-26T17:23:39.577" v="1" actId="47"/>
        <pc:sldMkLst>
          <pc:docMk/>
          <pc:sldMk cId="1726391817" sldId="2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15429-3593-4737-AC63-1FB6A73B7BF1}" type="datetimeFigureOut">
              <a:rPr lang="fr-FR" smtClean="0"/>
              <a:t>26/08/2021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2E158C-024F-48F3-A1CD-68AEE98AB7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4926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E158C-024F-48F3-A1CD-68AEE98AB78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3258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689D-CB62-D74C-98DD-9A604C9616B1}" type="datetimeFigureOut">
              <a:rPr lang="fr-FR" smtClean="0"/>
              <a:t>26/08/2021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B4E7-F2E9-E144-955B-3B13CF5625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8881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689D-CB62-D74C-98DD-9A604C9616B1}" type="datetimeFigureOut">
              <a:rPr lang="fr-FR" smtClean="0"/>
              <a:t>26/08/2021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B4E7-F2E9-E144-955B-3B13CF5625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8534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689D-CB62-D74C-98DD-9A604C9616B1}" type="datetimeFigureOut">
              <a:rPr lang="fr-FR" smtClean="0"/>
              <a:t>26/08/2021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B4E7-F2E9-E144-955B-3B13CF5625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5820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A1323CB0-8F10-9F46-A0F7-01DD9E82D2C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508500"/>
          </a:xfrm>
          <a:solidFill>
            <a:schemeClr val="bg2"/>
          </a:solidFill>
        </p:spPr>
        <p:txBody>
          <a:bodyPr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add image to placeholder</a:t>
            </a:r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73568CF-55E9-8C43-9075-3896073BED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358654" y="4467741"/>
            <a:ext cx="1522740" cy="126894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D8BD4C2-0AB7-0944-9D7B-FDE0A6BA479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15" y="5318525"/>
            <a:ext cx="1522740" cy="167431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2912FB96-5F00-0147-83A7-082B270D20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4286" y="2566243"/>
            <a:ext cx="6858000" cy="1089529"/>
          </a:xfrm>
        </p:spPr>
        <p:txBody>
          <a:bodyPr anchor="ctr" anchorCtr="0">
            <a:spAutoFit/>
          </a:bodyPr>
          <a:lstStyle>
            <a:lvl1pPr algn="l">
              <a:defRPr sz="3600" b="1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presentation title </a:t>
            </a:r>
            <a:br>
              <a:rPr lang="en-GB" noProof="0"/>
            </a:br>
            <a:r>
              <a:rPr lang="en-GB" noProof="0"/>
              <a:t>on multi-lines</a:t>
            </a:r>
            <a:endParaRPr lang="fr-FR"/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A51E0B9A-93F8-674D-9375-8293850B9C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4286" y="3781763"/>
            <a:ext cx="6858000" cy="333425"/>
          </a:xfrm>
        </p:spPr>
        <p:txBody>
          <a:bodyPr>
            <a:sp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95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23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7D209BBA-93A4-1E4D-B575-EC960A9BF8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880825" y="4781033"/>
            <a:ext cx="1041413" cy="867843"/>
          </a:xfrm>
          <a:prstGeom prst="rect">
            <a:avLst/>
          </a:prstGeom>
        </p:spPr>
      </p:pic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769DD38B-1B7B-5046-8D39-23413930ED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07704" y="2707986"/>
            <a:ext cx="4306217" cy="333425"/>
          </a:xfrm>
        </p:spPr>
        <p:txBody>
          <a:bodyPr anchor="ctr" anchorCtr="0">
            <a:spAutoFit/>
          </a:bodyPr>
          <a:lstStyle>
            <a:lvl1pPr marL="270272" indent="-270272"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tabLst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master </a:t>
            </a:r>
            <a:r>
              <a:rPr lang="fr-FR" err="1"/>
              <a:t>text</a:t>
            </a:r>
            <a:r>
              <a:rPr lang="fr-FR"/>
              <a:t>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BA811A-02F3-C54D-877B-70F4304036A4}"/>
              </a:ext>
            </a:extLst>
          </p:cNvPr>
          <p:cNvSpPr/>
          <p:nvPr userDrawn="1"/>
        </p:nvSpPr>
        <p:spPr>
          <a:xfrm>
            <a:off x="1" y="0"/>
            <a:ext cx="2051588" cy="5715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Roboto" panose="02000000000000000000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712A41F-D530-B246-80A8-1BEDFDF5CCD0}"/>
              </a:ext>
            </a:extLst>
          </p:cNvPr>
          <p:cNvSpPr txBox="1"/>
          <p:nvPr userDrawn="1"/>
        </p:nvSpPr>
        <p:spPr>
          <a:xfrm rot="16200000">
            <a:off x="-606324" y="2425403"/>
            <a:ext cx="4404822" cy="92333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/>
            <a:r>
              <a:rPr lang="fr-FR" sz="5400" b="1" spc="113">
                <a:ln w="25400">
                  <a:noFill/>
                </a:ln>
                <a:solidFill>
                  <a:schemeClr val="tx2"/>
                </a:solidFill>
                <a:latin typeface="Roboto" panose="02000000000000000000" pitchFamily="2" charset="0"/>
              </a:rPr>
              <a:t>AGENDA</a:t>
            </a:r>
          </a:p>
        </p:txBody>
      </p:sp>
      <p:sp>
        <p:nvSpPr>
          <p:cNvPr id="11" name="Espace réservé pour une image  15">
            <a:extLst>
              <a:ext uri="{FF2B5EF4-FFF2-40B4-BE49-F238E27FC236}">
                <a16:creationId xmlns:a16="http://schemas.microsoft.com/office/drawing/2014/main" id="{F6A6350D-B182-2840-9383-3BE10F6B52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51588" y="0"/>
            <a:ext cx="1775996" cy="5715000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add image to placeholder</a:t>
            </a:r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F93456F-5549-D44B-897B-9AA3CA6BB0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116" y="5318525"/>
            <a:ext cx="1522739" cy="16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59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9">
            <a:extLst>
              <a:ext uri="{FF2B5EF4-FFF2-40B4-BE49-F238E27FC236}">
                <a16:creationId xmlns:a16="http://schemas.microsoft.com/office/drawing/2014/main" id="{4347D973-9F49-7440-8856-EB054884CA3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0" y="0"/>
            <a:ext cx="5387578" cy="5715000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add image to placeholder</a:t>
            </a:r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10E0AC-329B-EB43-82DE-E8E5C7ACCB3B}"/>
              </a:ext>
            </a:extLst>
          </p:cNvPr>
          <p:cNvSpPr/>
          <p:nvPr userDrawn="1"/>
        </p:nvSpPr>
        <p:spPr>
          <a:xfrm>
            <a:off x="5387547" y="0"/>
            <a:ext cx="3756453" cy="5715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Roboto" panose="02000000000000000000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605BE79-A2E8-E644-9975-F4893FE70D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36346" y="4946855"/>
            <a:ext cx="931396" cy="539175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B8EBD710-8300-E549-9239-316AD831C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2120" y="2163501"/>
            <a:ext cx="3057530" cy="1214179"/>
          </a:xfrm>
        </p:spPr>
        <p:txBody>
          <a:bodyPr anchor="b">
            <a:spAutoFit/>
          </a:bodyPr>
          <a:lstStyle>
            <a:lvl1pPr>
              <a:defRPr sz="2700" b="1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master </a:t>
            </a:r>
            <a:r>
              <a:rPr lang="fr-FR" err="1"/>
              <a:t>title</a:t>
            </a:r>
            <a:r>
              <a:rPr lang="fr-FR"/>
              <a:t> style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669F99C8-83C1-0549-BED6-5E83D299F9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2120" y="3572827"/>
            <a:ext cx="3057530" cy="307777"/>
          </a:xfrm>
        </p:spPr>
        <p:txBody>
          <a:bodyPr>
            <a:sp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master </a:t>
            </a:r>
            <a:r>
              <a:rPr lang="fr-FR" err="1"/>
              <a:t>subtitle</a:t>
            </a:r>
            <a:r>
              <a:rPr lang="fr-FR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2901985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2561BA-9E52-5A42-AFDC-B840B6190F95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Roboto" panose="02000000000000000000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65BC3E5-BCFD-A54A-A34F-D4EB9842CC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36346" y="4946855"/>
            <a:ext cx="931396" cy="539175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8BD4FC7A-77D3-8947-9D35-36688307F7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399" y="2598675"/>
            <a:ext cx="6529848" cy="1089529"/>
          </a:xfrm>
        </p:spPr>
        <p:txBody>
          <a:bodyPr wrap="square" anchor="b">
            <a:spAutoFit/>
          </a:bodyPr>
          <a:lstStyle>
            <a:lvl1pPr algn="l">
              <a:defRPr sz="3600" b="1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master </a:t>
            </a:r>
            <a:r>
              <a:rPr lang="fr-FR" err="1"/>
              <a:t>title</a:t>
            </a:r>
            <a:r>
              <a:rPr lang="fr-FR"/>
              <a:t> style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B8BCED8-06C4-B441-9500-122307A6CF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116" y="5318525"/>
            <a:ext cx="1522739" cy="167431"/>
          </a:xfrm>
          <a:prstGeom prst="rect">
            <a:avLst/>
          </a:prstGeom>
        </p:spPr>
      </p:pic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6FAB4FC4-9864-2447-99E1-8240685D5A9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33399" y="3727640"/>
            <a:ext cx="6529848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master </a:t>
            </a:r>
            <a:r>
              <a:rPr lang="fr-FR" err="1"/>
              <a:t>subtitle</a:t>
            </a:r>
            <a:r>
              <a:rPr lang="fr-FR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2892649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D3E304-605C-D344-9B5C-3F2E0F2A6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master </a:t>
            </a:r>
            <a:r>
              <a:rPr lang="fr-FR" err="1"/>
              <a:t>text</a:t>
            </a:r>
            <a:r>
              <a:rPr lang="fr-FR"/>
              <a:t> styles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B0F677-F25D-D149-AD72-09AC749F203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3pPr>
              <a:buClr>
                <a:schemeClr val="tx2"/>
              </a:buClr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1</a:t>
            </a:r>
          </a:p>
          <a:p>
            <a:pPr lvl="1"/>
            <a:r>
              <a:rPr lang="fr-FR" err="1"/>
              <a:t>Text</a:t>
            </a:r>
            <a:r>
              <a:rPr lang="fr-FR"/>
              <a:t> 2</a:t>
            </a:r>
          </a:p>
          <a:p>
            <a:pPr lvl="2"/>
            <a:r>
              <a:rPr lang="fr-FR" err="1"/>
              <a:t>Text</a:t>
            </a:r>
            <a:r>
              <a:rPr lang="fr-FR"/>
              <a:t> 3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A94D2F2-9309-674A-B978-B108E06D21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51265" y="4956018"/>
            <a:ext cx="770973" cy="642477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17A5A54-FA40-8647-9635-A7B2944BA750}"/>
              </a:ext>
            </a:extLst>
          </p:cNvPr>
          <p:cNvCxnSpPr>
            <a:cxnSpLocks/>
          </p:cNvCxnSpPr>
          <p:nvPr/>
        </p:nvCxnSpPr>
        <p:spPr>
          <a:xfrm>
            <a:off x="502127" y="5384426"/>
            <a:ext cx="0" cy="136543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A3FDBA7-77B4-0A47-A2F6-8E0C6253D2F4}"/>
              </a:ext>
            </a:extLst>
          </p:cNvPr>
          <p:cNvSpPr/>
          <p:nvPr userDrawn="1"/>
        </p:nvSpPr>
        <p:spPr>
          <a:xfrm>
            <a:off x="0" y="162724"/>
            <a:ext cx="230521" cy="5186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Roboto" panose="02000000000000000000" pitchFamily="2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075102-6F98-476B-BB1B-0DF92ED04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7F83-1686-4D35-B561-5540D3251C89}" type="datetime1">
              <a:rPr lang="fr-FR" smtClean="0"/>
              <a:t>26/08/2021</a:t>
            </a:fld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FA165D8E-C40D-4C37-9BCD-B93394155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fr-FR"/>
            </a:lvl1pPr>
          </a:lstStyle>
          <a:p>
            <a:r>
              <a:rPr lang="en-US"/>
              <a:t>PRESENTATION GROUPE SONEPAR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5B0A658E-B9FB-4837-8CA7-F5CEEBBB0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FF70C-2802-8248-8C7F-BADE80C2B26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6106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D3E304-605C-D344-9B5C-3F2E0F2A6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master </a:t>
            </a:r>
            <a:r>
              <a:rPr lang="fr-FR" err="1"/>
              <a:t>text</a:t>
            </a:r>
            <a:r>
              <a:rPr lang="fr-FR"/>
              <a:t> styles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B0F677-F25D-D149-AD72-09AC749F203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127" y="1288346"/>
            <a:ext cx="4476883" cy="362611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3pPr>
              <a:buClr>
                <a:schemeClr val="tx2"/>
              </a:buClr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err="1"/>
              <a:t>Text</a:t>
            </a:r>
            <a:r>
              <a:rPr lang="fr-FR"/>
              <a:t> 1</a:t>
            </a:r>
          </a:p>
          <a:p>
            <a:pPr lvl="1"/>
            <a:r>
              <a:rPr lang="fr-FR" err="1"/>
              <a:t>Text</a:t>
            </a:r>
            <a:r>
              <a:rPr lang="fr-FR"/>
              <a:t> 2</a:t>
            </a:r>
          </a:p>
          <a:p>
            <a:pPr lvl="2"/>
            <a:r>
              <a:rPr lang="fr-FR" err="1"/>
              <a:t>Text</a:t>
            </a:r>
            <a:r>
              <a:rPr lang="fr-FR"/>
              <a:t> 3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17A5A54-FA40-8647-9635-A7B2944BA750}"/>
              </a:ext>
            </a:extLst>
          </p:cNvPr>
          <p:cNvCxnSpPr>
            <a:cxnSpLocks/>
          </p:cNvCxnSpPr>
          <p:nvPr/>
        </p:nvCxnSpPr>
        <p:spPr>
          <a:xfrm>
            <a:off x="502127" y="5384426"/>
            <a:ext cx="0" cy="136543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A3FDBA7-77B4-0A47-A2F6-8E0C6253D2F4}"/>
              </a:ext>
            </a:extLst>
          </p:cNvPr>
          <p:cNvSpPr/>
          <p:nvPr userDrawn="1"/>
        </p:nvSpPr>
        <p:spPr>
          <a:xfrm>
            <a:off x="0" y="162724"/>
            <a:ext cx="230521" cy="5186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Roboto" panose="020000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7853FD-670B-FE49-9E89-546CA621B721}"/>
              </a:ext>
            </a:extLst>
          </p:cNvPr>
          <p:cNvSpPr/>
          <p:nvPr userDrawn="1"/>
        </p:nvSpPr>
        <p:spPr>
          <a:xfrm>
            <a:off x="5387547" y="1122671"/>
            <a:ext cx="3756453" cy="35944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Roboto" panose="02000000000000000000" pitchFamily="2" charset="0"/>
            </a:endParaRP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CE69DE4A-8A05-D745-B5C2-BF70ACA91D4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716508" y="1559976"/>
            <a:ext cx="3098531" cy="625006"/>
          </a:xfrm>
        </p:spPr>
        <p:txBody>
          <a:bodyPr anchor="b" anchorCtr="0">
            <a:normAutofit/>
          </a:bodyPr>
          <a:lstStyle>
            <a:lvl1pPr algn="ctr">
              <a:defRPr sz="300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buClr>
                <a:schemeClr val="accent2"/>
              </a:buClr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1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F8722B7E-8AA3-3342-9F8C-8DCC8C4DCE8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716508" y="2839442"/>
            <a:ext cx="3098531" cy="1590071"/>
          </a:xfrm>
        </p:spPr>
        <p:txBody>
          <a:bodyPr>
            <a:normAutofit/>
          </a:bodyPr>
          <a:lstStyle>
            <a:lvl1pPr algn="ctr">
              <a:defRPr sz="1050" b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buClr>
                <a:schemeClr val="accent2"/>
              </a:buClr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3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0F3A4130-77FD-6E47-8BD5-4FE5BE54B82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16508" y="2096133"/>
            <a:ext cx="3098531" cy="625006"/>
          </a:xfrm>
        </p:spPr>
        <p:txBody>
          <a:bodyPr>
            <a:normAutofit/>
          </a:bodyPr>
          <a:lstStyle>
            <a:lvl1pPr algn="ctr">
              <a:defRPr sz="2100" b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buClr>
                <a:schemeClr val="accent2"/>
              </a:buClr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2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9B1A97-B647-407F-8C4B-E762744C7BD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A911182-BA70-4B54-AD5D-60DB4B28F3E1}" type="datetime1">
              <a:rPr lang="fr-FR" smtClean="0"/>
              <a:t>26/08/2021</a:t>
            </a:fld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B0F3210D-BF3E-4C2E-90D0-0538924BF3A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vert="horz" lIns="91440" tIns="45720" rIns="91440" bIns="45720" rtlCol="0" anchor="ctr"/>
          <a:lstStyle>
            <a:lvl1pPr>
              <a:defRPr lang="fr-FR"/>
            </a:lvl1pPr>
          </a:lstStyle>
          <a:p>
            <a:r>
              <a:rPr lang="en-US"/>
              <a:t>PRESENTATION GROUPE SONEPAR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5CA60C16-D058-495D-90D5-C6901BD894B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97FF70C-2802-8248-8C7F-BADE80C2B264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7DD3854-995B-414C-9C1C-14D25CD5BE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51265" y="4956018"/>
            <a:ext cx="770973" cy="64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5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9F4CFDD8-842D-A84C-85E2-CB6B6DB2B60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803612" y="1507986"/>
            <a:ext cx="3849734" cy="3394213"/>
          </a:xfrm>
        </p:spPr>
        <p:txBody>
          <a:bodyPr>
            <a:normAutofit/>
          </a:bodyPr>
          <a:lstStyle>
            <a:lvl1pPr>
              <a:defRPr lang="fr-FR" sz="1050" b="0" kern="1200" dirty="0">
                <a:solidFill>
                  <a:srgbClr val="000000">
                    <a:lumMod val="75000"/>
                    <a:lumOff val="25000"/>
                  </a:srgbClr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>
              <a:defRPr sz="1050"/>
            </a:lvl2pPr>
            <a:lvl3pPr>
              <a:buClr>
                <a:schemeClr val="accent2"/>
              </a:buClr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2</a:t>
            </a:r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878A3232-75F2-D746-9F06-E618D504D6E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824696"/>
            <a:ext cx="4340384" cy="4077504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add image to placeholder</a:t>
            </a:r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D3E304-605C-D344-9B5C-3F2E0F2A6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master </a:t>
            </a:r>
            <a:r>
              <a:rPr lang="fr-FR" err="1"/>
              <a:t>text</a:t>
            </a:r>
            <a:r>
              <a:rPr lang="fr-FR"/>
              <a:t> styles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B0F677-F25D-D149-AD72-09AC749F203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03613" y="979034"/>
            <a:ext cx="3849734" cy="352917"/>
          </a:xfrm>
        </p:spPr>
        <p:txBody>
          <a:bodyPr anchor="b" anchorCtr="0"/>
          <a:lstStyle>
            <a:lvl1pPr>
              <a:defRPr cap="all" baseline="0">
                <a:solidFill>
                  <a:schemeClr val="accent3"/>
                </a:solidFill>
              </a:defRPr>
            </a:lvl1pPr>
            <a:lvl3pPr>
              <a:buClr>
                <a:schemeClr val="accent2"/>
              </a:buClr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fr-FR"/>
              <a:t>TEXT 1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17A5A54-FA40-8647-9635-A7B2944BA750}"/>
              </a:ext>
            </a:extLst>
          </p:cNvPr>
          <p:cNvCxnSpPr>
            <a:cxnSpLocks/>
          </p:cNvCxnSpPr>
          <p:nvPr/>
        </p:nvCxnSpPr>
        <p:spPr>
          <a:xfrm>
            <a:off x="502127" y="5384426"/>
            <a:ext cx="0" cy="136543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A3FDBA7-77B4-0A47-A2F6-8E0C6253D2F4}"/>
              </a:ext>
            </a:extLst>
          </p:cNvPr>
          <p:cNvSpPr/>
          <p:nvPr userDrawn="1"/>
        </p:nvSpPr>
        <p:spPr>
          <a:xfrm>
            <a:off x="0" y="162724"/>
            <a:ext cx="230521" cy="5186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Roboto" panose="02000000000000000000" pitchFamily="2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966E64-F702-4666-AD06-CE911BD2017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EA0A645-3ECA-420F-802A-1078BFD278CE}" type="datetime1">
              <a:rPr lang="fr-FR" smtClean="0"/>
              <a:t>26/08/2021</a:t>
            </a:fld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3EAF7DE1-4B2C-48D0-8EF3-2E9A2AE8D00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vert="horz" lIns="91440" tIns="45720" rIns="91440" bIns="45720" rtlCol="0" anchor="ctr"/>
          <a:lstStyle>
            <a:lvl1pPr>
              <a:defRPr lang="fr-FR"/>
            </a:lvl1pPr>
          </a:lstStyle>
          <a:p>
            <a:r>
              <a:rPr lang="en-US"/>
              <a:t>PRESENTATION GROUPE SONEPAR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332BB2D-B100-45FD-B02C-A99796E1203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97FF70C-2802-8248-8C7F-BADE80C2B264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CE56B88-EA77-42EF-8893-1AB41C1624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51265" y="4956018"/>
            <a:ext cx="770973" cy="64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16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689D-CB62-D74C-98DD-9A604C9616B1}" type="datetimeFigureOut">
              <a:rPr lang="fr-FR" smtClean="0"/>
              <a:t>26/08/2021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B4E7-F2E9-E144-955B-3B13CF5625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255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D970AD5-D6E8-C74C-B32F-B9879D36BC57}"/>
              </a:ext>
            </a:extLst>
          </p:cNvPr>
          <p:cNvSpPr/>
          <p:nvPr userDrawn="1"/>
        </p:nvSpPr>
        <p:spPr>
          <a:xfrm>
            <a:off x="0" y="1"/>
            <a:ext cx="3262615" cy="48999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Roboto" panose="02000000000000000000" pitchFamily="2" charset="0"/>
            </a:endParaRPr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C829AC8C-A047-204D-9A28-BB20B113B2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262615" y="0"/>
            <a:ext cx="5881386" cy="4902200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add image to placeholder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B0F677-F25D-D149-AD72-09AC749F203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3115" y="588575"/>
            <a:ext cx="2636382" cy="625006"/>
          </a:xfrm>
        </p:spPr>
        <p:txBody>
          <a:bodyPr anchor="b" anchorCtr="0">
            <a:normAutofit/>
          </a:bodyPr>
          <a:lstStyle>
            <a:lvl1pPr algn="ctr">
              <a:defRPr sz="300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buClr>
                <a:schemeClr val="accent2"/>
              </a:buClr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1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17A5A54-FA40-8647-9635-A7B2944BA750}"/>
              </a:ext>
            </a:extLst>
          </p:cNvPr>
          <p:cNvCxnSpPr>
            <a:cxnSpLocks/>
          </p:cNvCxnSpPr>
          <p:nvPr/>
        </p:nvCxnSpPr>
        <p:spPr>
          <a:xfrm>
            <a:off x="502127" y="5384426"/>
            <a:ext cx="0" cy="136543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E1454A9E-D579-AB45-9490-FF2DD9CE2AA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13115" y="1883390"/>
            <a:ext cx="2636382" cy="543015"/>
          </a:xfrm>
        </p:spPr>
        <p:txBody>
          <a:bodyPr anchor="b" anchorCtr="0">
            <a:normAutofit/>
          </a:bodyPr>
          <a:lstStyle>
            <a:lvl1pPr algn="l">
              <a:defRPr sz="1050" b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buClr>
                <a:schemeClr val="accent2"/>
              </a:buClr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3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B407E257-B351-6A47-BE09-2A107D29043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13115" y="2523224"/>
            <a:ext cx="2636382" cy="2116577"/>
          </a:xfrm>
        </p:spPr>
        <p:txBody>
          <a:bodyPr>
            <a:normAutofit/>
          </a:bodyPr>
          <a:lstStyle>
            <a:lvl1pPr algn="l">
              <a:defRPr sz="1050" b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buClr>
                <a:schemeClr val="accent2"/>
              </a:buClr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4</a:t>
            </a: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26648A76-0D11-D94A-BEDE-E806F533288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13115" y="1124732"/>
            <a:ext cx="2636382" cy="625006"/>
          </a:xfrm>
        </p:spPr>
        <p:txBody>
          <a:bodyPr>
            <a:normAutofit/>
          </a:bodyPr>
          <a:lstStyle>
            <a:lvl1pPr algn="ctr">
              <a:defRPr sz="2100" b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buClr>
                <a:schemeClr val="accent2"/>
              </a:buClr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2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3F6C0D1-7855-4B40-AD85-2CB22D8F6A7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2A97E01-3B5B-4CF2-9A8C-F018C382DB9E}" type="datetime1">
              <a:rPr lang="fr-FR" smtClean="0"/>
              <a:t>26/08/2021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E782781-AF62-47DF-9A0C-EB1AE2459BC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vert="horz" lIns="91440" tIns="45720" rIns="91440" bIns="45720" rtlCol="0" anchor="ctr"/>
          <a:lstStyle>
            <a:lvl1pPr>
              <a:defRPr lang="fr-FR"/>
            </a:lvl1pPr>
          </a:lstStyle>
          <a:p>
            <a:r>
              <a:rPr lang="en-US"/>
              <a:t>PRESENTATION GROUPE SONEPAR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657916D-A66F-4955-A9C6-8F5F47DD3B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97FF70C-2802-8248-8C7F-BADE80C2B264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F384F55-5739-40A8-A6C9-4E10FF855D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51265" y="4956018"/>
            <a:ext cx="770973" cy="64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77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graphique 6">
            <a:extLst>
              <a:ext uri="{FF2B5EF4-FFF2-40B4-BE49-F238E27FC236}">
                <a16:creationId xmlns:a16="http://schemas.microsoft.com/office/drawing/2014/main" id="{A4929FC5-5AD4-7441-B087-00D5C822AB6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04825" y="1281907"/>
            <a:ext cx="8134350" cy="3673739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graphic</a:t>
            </a:r>
            <a:r>
              <a:rPr lang="fr-FR"/>
              <a:t> </a:t>
            </a:r>
          </a:p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D3E304-605C-D344-9B5C-3F2E0F2A6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master </a:t>
            </a:r>
            <a:r>
              <a:rPr lang="fr-FR" err="1"/>
              <a:t>text</a:t>
            </a:r>
            <a:r>
              <a:rPr lang="fr-FR"/>
              <a:t> styles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17A5A54-FA40-8647-9635-A7B2944BA750}"/>
              </a:ext>
            </a:extLst>
          </p:cNvPr>
          <p:cNvCxnSpPr>
            <a:cxnSpLocks/>
          </p:cNvCxnSpPr>
          <p:nvPr/>
        </p:nvCxnSpPr>
        <p:spPr>
          <a:xfrm>
            <a:off x="502127" y="5384426"/>
            <a:ext cx="0" cy="136543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A3FDBA7-77B4-0A47-A2F6-8E0C6253D2F4}"/>
              </a:ext>
            </a:extLst>
          </p:cNvPr>
          <p:cNvSpPr/>
          <p:nvPr userDrawn="1"/>
        </p:nvSpPr>
        <p:spPr>
          <a:xfrm>
            <a:off x="0" y="162724"/>
            <a:ext cx="230521" cy="5186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Roboto" panose="02000000000000000000" pitchFamily="2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C3308FA-2C98-42D2-A5A0-2C560554D39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B3F6CBB-6144-41B1-88AA-2E8A20689D58}" type="datetime1">
              <a:rPr lang="fr-FR" smtClean="0"/>
              <a:t>26/08/2021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D6C7517-0ED6-446A-B71D-7AA6F05304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vert="horz" lIns="91440" tIns="45720" rIns="91440" bIns="45720" rtlCol="0" anchor="ctr"/>
          <a:lstStyle>
            <a:lvl1pPr>
              <a:defRPr lang="fr-FR"/>
            </a:lvl1pPr>
          </a:lstStyle>
          <a:p>
            <a:r>
              <a:rPr lang="en-US"/>
              <a:t>PRESENTATION GROUPE SONEPAR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A168255-B13A-4372-AC5E-F3D8EEF04C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97FF70C-2802-8248-8C7F-BADE80C2B264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00F37A-8831-4964-9DFA-604121AD63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51265" y="4956018"/>
            <a:ext cx="770973" cy="64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781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space réservé du graphique 6">
            <a:extLst>
              <a:ext uri="{FF2B5EF4-FFF2-40B4-BE49-F238E27FC236}">
                <a16:creationId xmlns:a16="http://schemas.microsoft.com/office/drawing/2014/main" id="{8BA974FD-699C-2244-A8E6-537B59DDC688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504825" y="1281907"/>
            <a:ext cx="4479764" cy="3673739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graphic</a:t>
            </a:r>
            <a:r>
              <a:rPr lang="fr-FR"/>
              <a:t> </a:t>
            </a:r>
          </a:p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D3E304-605C-D344-9B5C-3F2E0F2A6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master </a:t>
            </a:r>
            <a:r>
              <a:rPr lang="fr-FR" err="1"/>
              <a:t>text</a:t>
            </a:r>
            <a:r>
              <a:rPr lang="fr-FR"/>
              <a:t> styles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A94D2F2-9309-674A-B978-B108E06D21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1265" y="4956019"/>
            <a:ext cx="770973" cy="642478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17A5A54-FA40-8647-9635-A7B2944BA750}"/>
              </a:ext>
            </a:extLst>
          </p:cNvPr>
          <p:cNvCxnSpPr>
            <a:cxnSpLocks/>
          </p:cNvCxnSpPr>
          <p:nvPr/>
        </p:nvCxnSpPr>
        <p:spPr>
          <a:xfrm>
            <a:off x="502127" y="5384426"/>
            <a:ext cx="0" cy="136543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A3FDBA7-77B4-0A47-A2F6-8E0C6253D2F4}"/>
              </a:ext>
            </a:extLst>
          </p:cNvPr>
          <p:cNvSpPr/>
          <p:nvPr userDrawn="1"/>
        </p:nvSpPr>
        <p:spPr>
          <a:xfrm>
            <a:off x="0" y="162724"/>
            <a:ext cx="230521" cy="5186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Roboto" panose="020000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9AD2B2-5230-DD4A-B6FC-64AC611D23B4}"/>
              </a:ext>
            </a:extLst>
          </p:cNvPr>
          <p:cNvSpPr/>
          <p:nvPr userDrawn="1"/>
        </p:nvSpPr>
        <p:spPr>
          <a:xfrm>
            <a:off x="5387547" y="1122671"/>
            <a:ext cx="3756453" cy="35944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Roboto" panose="02000000000000000000" pitchFamily="2" charset="0"/>
            </a:endParaRP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1B0DB564-17DD-4D4B-A576-D79E8173874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716508" y="1559976"/>
            <a:ext cx="3098531" cy="625006"/>
          </a:xfrm>
        </p:spPr>
        <p:txBody>
          <a:bodyPr anchor="b" anchorCtr="0">
            <a:normAutofit/>
          </a:bodyPr>
          <a:lstStyle>
            <a:lvl1pPr algn="ctr">
              <a:defRPr sz="300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buClr>
                <a:schemeClr val="accent2"/>
              </a:buClr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1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34A6EEFB-3B30-5D45-888C-43189E723B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716508" y="2839442"/>
            <a:ext cx="3098531" cy="1590071"/>
          </a:xfrm>
        </p:spPr>
        <p:txBody>
          <a:bodyPr>
            <a:normAutofit/>
          </a:bodyPr>
          <a:lstStyle>
            <a:lvl1pPr algn="ctr">
              <a:defRPr sz="1050" b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buClr>
                <a:schemeClr val="accent2"/>
              </a:buClr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3</a:t>
            </a: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61A35C0A-8D49-974D-A136-A5A934D8D79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16508" y="2096133"/>
            <a:ext cx="3098531" cy="625006"/>
          </a:xfrm>
        </p:spPr>
        <p:txBody>
          <a:bodyPr>
            <a:normAutofit/>
          </a:bodyPr>
          <a:lstStyle>
            <a:lvl1pPr algn="ctr">
              <a:defRPr sz="2100" b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buClr>
                <a:schemeClr val="accent2"/>
              </a:buClr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2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01CCBDF-F486-4B68-8AE5-8096184A4FC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9E9940D5-EAD0-4A4E-AF75-F7721F3191A9}" type="datetime1">
              <a:rPr lang="fr-FR" smtClean="0"/>
              <a:t>26/08/2021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D42B002-462B-48E7-AC8B-8DDFBBB348A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 vert="horz" lIns="91440" tIns="45720" rIns="91440" bIns="45720" rtlCol="0" anchor="ctr"/>
          <a:lstStyle>
            <a:lvl1pPr>
              <a:defRPr lang="fr-FR"/>
            </a:lvl1pPr>
          </a:lstStyle>
          <a:p>
            <a:r>
              <a:rPr lang="en-US"/>
              <a:t>PRESENTATION GROUPE SONEPAR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5FB00B5-7E87-4ABC-BE7E-0F0DDFFDEE9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97FF70C-2802-8248-8C7F-BADE80C2B26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20937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ableau 3">
            <a:extLst>
              <a:ext uri="{FF2B5EF4-FFF2-40B4-BE49-F238E27FC236}">
                <a16:creationId xmlns:a16="http://schemas.microsoft.com/office/drawing/2014/main" id="{18934993-284E-5D4A-AEE6-F4BC775784F3}"/>
              </a:ext>
            </a:extLst>
          </p:cNvPr>
          <p:cNvSpPr>
            <a:spLocks noGrp="1"/>
          </p:cNvSpPr>
          <p:nvPr>
            <p:ph type="tbl" sz="quarter" idx="19" hasCustomPrompt="1"/>
          </p:nvPr>
        </p:nvSpPr>
        <p:spPr>
          <a:xfrm>
            <a:off x="502443" y="1281907"/>
            <a:ext cx="5017410" cy="3673739"/>
          </a:xfrm>
        </p:spPr>
        <p:txBody>
          <a:bodyPr>
            <a:normAutofit/>
          </a:bodyPr>
          <a:lstStyle>
            <a:lvl1pPr>
              <a:defRPr sz="1500" b="0"/>
            </a:lvl1pPr>
          </a:lstStyle>
          <a:p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table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D3E304-605C-D344-9B5C-3F2E0F2A6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master </a:t>
            </a:r>
            <a:r>
              <a:rPr lang="fr-FR" err="1"/>
              <a:t>text</a:t>
            </a:r>
            <a:r>
              <a:rPr lang="fr-FR"/>
              <a:t> styles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17A5A54-FA40-8647-9635-A7B2944BA750}"/>
              </a:ext>
            </a:extLst>
          </p:cNvPr>
          <p:cNvCxnSpPr>
            <a:cxnSpLocks/>
          </p:cNvCxnSpPr>
          <p:nvPr/>
        </p:nvCxnSpPr>
        <p:spPr>
          <a:xfrm>
            <a:off x="502127" y="5384426"/>
            <a:ext cx="0" cy="136543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A3FDBA7-77B4-0A47-A2F6-8E0C6253D2F4}"/>
              </a:ext>
            </a:extLst>
          </p:cNvPr>
          <p:cNvSpPr/>
          <p:nvPr userDrawn="1"/>
        </p:nvSpPr>
        <p:spPr>
          <a:xfrm>
            <a:off x="0" y="162724"/>
            <a:ext cx="230521" cy="5186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Roboto" panose="02000000000000000000" pitchFamily="2" charset="0"/>
            </a:endParaRP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334667B1-1241-284F-8BED-535BFCD30F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24338" y="1361221"/>
            <a:ext cx="2681412" cy="352917"/>
          </a:xfrm>
        </p:spPr>
        <p:txBody>
          <a:bodyPr anchor="b" anchorCtr="0"/>
          <a:lstStyle>
            <a:lvl1pPr>
              <a:defRPr cap="all" baseline="0">
                <a:solidFill>
                  <a:schemeClr val="accent3"/>
                </a:solidFill>
              </a:defRPr>
            </a:lvl1pPr>
            <a:lvl3pPr>
              <a:buClr>
                <a:schemeClr val="accent2"/>
              </a:buClr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fr-FR"/>
              <a:t>TEXT 1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A724D35C-73B9-D04D-9448-936F305CDD3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024338" y="1890174"/>
            <a:ext cx="2681412" cy="2543623"/>
          </a:xfrm>
        </p:spPr>
        <p:txBody>
          <a:bodyPr>
            <a:normAutofit/>
          </a:bodyPr>
          <a:lstStyle>
            <a:lvl1pPr>
              <a:defRPr lang="fr-FR" sz="1050" b="0" kern="1200" dirty="0">
                <a:solidFill>
                  <a:srgbClr val="000000">
                    <a:lumMod val="75000"/>
                    <a:lumOff val="25000"/>
                  </a:srgbClr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>
              <a:defRPr sz="1050"/>
            </a:lvl2pPr>
            <a:lvl3pPr>
              <a:buClr>
                <a:schemeClr val="accent2"/>
              </a:buClr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2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D5952DE-CEED-4C38-A3A2-332DAB9602ED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6BFD980-2374-4C7B-B98A-1037D55696D4}" type="datetime1">
              <a:rPr lang="fr-FR" smtClean="0"/>
              <a:t>26/08/2021</a:t>
            </a:fld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02449A3-A260-46CE-98D3-B86A0557409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vert="horz" lIns="91440" tIns="45720" rIns="91440" bIns="45720" rtlCol="0" anchor="ctr"/>
          <a:lstStyle>
            <a:lvl1pPr>
              <a:defRPr lang="fr-FR"/>
            </a:lvl1pPr>
          </a:lstStyle>
          <a:p>
            <a:r>
              <a:rPr lang="en-US"/>
              <a:t>PRESENTATION GROUPE SONEPAR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8541A15-7365-4280-A377-28E3FC98B79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797FF70C-2802-8248-8C7F-BADE80C2B264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8BB9A37-D22E-4C16-A16C-867A1E201E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51265" y="4956018"/>
            <a:ext cx="770973" cy="64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56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Tex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17A5A54-FA40-8647-9635-A7B2944BA750}"/>
              </a:ext>
            </a:extLst>
          </p:cNvPr>
          <p:cNvCxnSpPr>
            <a:cxnSpLocks/>
          </p:cNvCxnSpPr>
          <p:nvPr/>
        </p:nvCxnSpPr>
        <p:spPr>
          <a:xfrm>
            <a:off x="502127" y="5384426"/>
            <a:ext cx="0" cy="136543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34887-0089-3141-90F9-379E49C57857}"/>
              </a:ext>
            </a:extLst>
          </p:cNvPr>
          <p:cNvSpPr/>
          <p:nvPr/>
        </p:nvSpPr>
        <p:spPr>
          <a:xfrm>
            <a:off x="0" y="1"/>
            <a:ext cx="9144000" cy="48999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Roboto" panose="02000000000000000000" pitchFamily="2" charset="0"/>
            </a:endParaRPr>
          </a:p>
        </p:txBody>
      </p:sp>
      <p:sp>
        <p:nvSpPr>
          <p:cNvPr id="9" name="Espace réservé pour une image  15">
            <a:extLst>
              <a:ext uri="{FF2B5EF4-FFF2-40B4-BE49-F238E27FC236}">
                <a16:creationId xmlns:a16="http://schemas.microsoft.com/office/drawing/2014/main" id="{C6D6D2E6-6AC9-E440-AF89-0DC972D8905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85391" y="0"/>
            <a:ext cx="3758609" cy="4899838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add image to placeholder</a:t>
            </a:r>
            <a:endParaRPr lang="fr-FR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431BEA7A-1EC5-9C46-B829-DEB4CAED693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13115" y="588575"/>
            <a:ext cx="4737395" cy="625006"/>
          </a:xfrm>
        </p:spPr>
        <p:txBody>
          <a:bodyPr anchor="b" anchorCtr="0">
            <a:normAutofit/>
          </a:bodyPr>
          <a:lstStyle>
            <a:lvl1pPr algn="ctr">
              <a:defRPr sz="300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buClr>
                <a:schemeClr val="accent2"/>
              </a:buClr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1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6C7D5A84-0A6C-1A47-A050-03CE1C032E2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13115" y="1883390"/>
            <a:ext cx="4737395" cy="543015"/>
          </a:xfrm>
        </p:spPr>
        <p:txBody>
          <a:bodyPr anchor="b" anchorCtr="0">
            <a:normAutofit/>
          </a:bodyPr>
          <a:lstStyle>
            <a:lvl1pPr algn="l">
              <a:defRPr sz="1050" b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buClr>
                <a:schemeClr val="accent2"/>
              </a:buClr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3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F4174E90-C2B2-A843-8B2A-709ACBDF148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13115" y="2523224"/>
            <a:ext cx="4737395" cy="2116577"/>
          </a:xfrm>
        </p:spPr>
        <p:txBody>
          <a:bodyPr>
            <a:normAutofit/>
          </a:bodyPr>
          <a:lstStyle>
            <a:lvl1pPr algn="l">
              <a:defRPr sz="1050" b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buClr>
                <a:schemeClr val="accent2"/>
              </a:buClr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4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81334BCF-8A1B-294B-9050-2F4C46C20B3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13115" y="1124732"/>
            <a:ext cx="4737395" cy="625006"/>
          </a:xfrm>
        </p:spPr>
        <p:txBody>
          <a:bodyPr>
            <a:normAutofit/>
          </a:bodyPr>
          <a:lstStyle>
            <a:lvl1pPr algn="ctr">
              <a:defRPr sz="2100" b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buClr>
                <a:schemeClr val="accent2"/>
              </a:buClr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2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37D451D-7A03-4FC5-AE58-17FC678F14C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094A4D2-CF26-4101-ADCC-503ABF47960D}" type="datetime1">
              <a:rPr lang="fr-FR" smtClean="0"/>
              <a:t>26/08/2021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75E5789-81F0-4410-9D00-9EB353D3B0B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vert="horz" lIns="91440" tIns="45720" rIns="91440" bIns="45720" rtlCol="0" anchor="ctr"/>
          <a:lstStyle>
            <a:lvl1pPr>
              <a:defRPr lang="fr-FR"/>
            </a:lvl1pPr>
          </a:lstStyle>
          <a:p>
            <a:r>
              <a:rPr lang="en-US"/>
              <a:t>PRESENTATION GROUPE SONEPAR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83175D-DB3B-4D8B-A90A-A0EEB88241B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97FF70C-2802-8248-8C7F-BADE80C2B264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A827968-1BEC-4760-95C0-88A992745A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51265" y="4956018"/>
            <a:ext cx="770973" cy="64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326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17A5A54-FA40-8647-9635-A7B2944BA750}"/>
              </a:ext>
            </a:extLst>
          </p:cNvPr>
          <p:cNvCxnSpPr>
            <a:cxnSpLocks/>
          </p:cNvCxnSpPr>
          <p:nvPr/>
        </p:nvCxnSpPr>
        <p:spPr>
          <a:xfrm>
            <a:off x="502127" y="5384426"/>
            <a:ext cx="0" cy="136543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34887-0089-3141-90F9-379E49C57857}"/>
              </a:ext>
            </a:extLst>
          </p:cNvPr>
          <p:cNvSpPr/>
          <p:nvPr/>
        </p:nvSpPr>
        <p:spPr>
          <a:xfrm>
            <a:off x="0" y="1"/>
            <a:ext cx="9144000" cy="48999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Roboto" panose="02000000000000000000" pitchFamily="2" charset="0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C5E9449-3037-4915-BAB7-A233EC8EC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6885D-62EA-4553-BB39-B8A67B8499F5}" type="datetime1">
              <a:rPr lang="fr-FR" smtClean="0"/>
              <a:t>26/08/2021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5F1ABDF-464A-423C-92C9-95DE50C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fr-FR"/>
            </a:lvl1pPr>
          </a:lstStyle>
          <a:p>
            <a:r>
              <a:rPr lang="en-US"/>
              <a:t>PRESENTATION GROUPE SONEPAR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63D3551-B74B-4039-A5DD-8CBE79435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FF70C-2802-8248-8C7F-BADE80C2B264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BD90740-4EFC-42FF-8A06-EC964C4DE6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51265" y="4956018"/>
            <a:ext cx="770973" cy="64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521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C7F4EE2B-DF4B-9041-941B-72786392551E}"/>
              </a:ext>
            </a:extLst>
          </p:cNvPr>
          <p:cNvCxnSpPr>
            <a:cxnSpLocks/>
          </p:cNvCxnSpPr>
          <p:nvPr/>
        </p:nvCxnSpPr>
        <p:spPr>
          <a:xfrm>
            <a:off x="502127" y="5384426"/>
            <a:ext cx="0" cy="136543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74CBE50-1AF1-4510-A5E5-6C8BF4D9F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BE39F-52D6-4275-9007-390E375E2AC8}" type="datetime1">
              <a:rPr lang="fr-FR" smtClean="0"/>
              <a:t>26/08/2021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6227FD2-222E-4400-95A7-60D85F793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fr-FR"/>
            </a:lvl1pPr>
          </a:lstStyle>
          <a:p>
            <a:r>
              <a:rPr lang="en-US"/>
              <a:t>PRESENTATION GROUPE SONEPAR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E2C64EA0-22BE-4FFF-BA04-92F3A2C26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FF70C-2802-8248-8C7F-BADE80C2B264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FDE7532-186D-425E-A0F0-82D9EDF3BB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51265" y="4956018"/>
            <a:ext cx="770973" cy="64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77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579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3333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689D-CB62-D74C-98DD-9A604C9616B1}" type="datetimeFigureOut">
              <a:rPr lang="fr-FR" smtClean="0"/>
              <a:t>26/08/2021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B4E7-F2E9-E144-955B-3B13CF5625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0746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689D-CB62-D74C-98DD-9A604C9616B1}" type="datetimeFigureOut">
              <a:rPr lang="fr-FR" smtClean="0"/>
              <a:t>26/08/2021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B4E7-F2E9-E144-955B-3B13CF5625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4565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689D-CB62-D74C-98DD-9A604C9616B1}" type="datetimeFigureOut">
              <a:rPr lang="fr-FR" smtClean="0"/>
              <a:t>26/08/2021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B4E7-F2E9-E144-955B-3B13CF5625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1568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689D-CB62-D74C-98DD-9A604C9616B1}" type="datetimeFigureOut">
              <a:rPr lang="fr-FR" smtClean="0"/>
              <a:t>26/08/2021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B4E7-F2E9-E144-955B-3B13CF5625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603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689D-CB62-D74C-98DD-9A604C9616B1}" type="datetimeFigureOut">
              <a:rPr lang="fr-FR" smtClean="0"/>
              <a:t>26/08/2021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B4E7-F2E9-E144-955B-3B13CF5625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8898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689D-CB62-D74C-98DD-9A604C9616B1}" type="datetimeFigureOut">
              <a:rPr lang="fr-FR" smtClean="0"/>
              <a:t>26/08/2021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B4E7-F2E9-E144-955B-3B13CF5625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104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689D-CB62-D74C-98DD-9A604C9616B1}" type="datetimeFigureOut">
              <a:rPr lang="fr-FR" smtClean="0"/>
              <a:t>26/08/2021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B4E7-F2E9-E144-955B-3B13CF5625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819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E689D-CB62-D74C-98DD-9A604C9616B1}" type="datetimeFigureOut">
              <a:rPr lang="fr-FR" smtClean="0"/>
              <a:t>26/08/2021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6B4E7-F2E9-E144-955B-3B13CF5625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5191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80985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3809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380985" rtl="0" eaLnBrk="1" latinLnBrk="0" hangingPunct="1">
        <a:spcBef>
          <a:spcPct val="20000"/>
        </a:spcBef>
        <a:buFont typeface="Arial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3809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380985" rtl="0" eaLnBrk="1" latinLnBrk="0" hangingPunct="1">
        <a:spcBef>
          <a:spcPct val="20000"/>
        </a:spcBef>
        <a:buFont typeface="Arial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380985" rtl="0" eaLnBrk="1" latinLnBrk="0" hangingPunct="1">
        <a:spcBef>
          <a:spcPct val="20000"/>
        </a:spcBef>
        <a:buFont typeface="Arial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F3292B-F137-B047-90E4-CA5062AFE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762" y="220082"/>
            <a:ext cx="8119358" cy="40395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master </a:t>
            </a:r>
            <a:r>
              <a:rPr lang="fr-FR" err="1"/>
              <a:t>text</a:t>
            </a:r>
            <a:r>
              <a:rPr lang="fr-FR"/>
              <a:t> styles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16DD8E-E09B-504A-B78E-167FCD3C7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127" y="1288346"/>
            <a:ext cx="8119358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err="1"/>
              <a:t>Text</a:t>
            </a:r>
            <a:r>
              <a:rPr lang="fr-FR"/>
              <a:t> 1</a:t>
            </a:r>
          </a:p>
          <a:p>
            <a:pPr lvl="1"/>
            <a:r>
              <a:rPr lang="fr-FR" err="1"/>
              <a:t>Text</a:t>
            </a:r>
            <a:r>
              <a:rPr lang="fr-FR"/>
              <a:t> 2</a:t>
            </a:r>
          </a:p>
          <a:p>
            <a:pPr lvl="2"/>
            <a:r>
              <a:rPr lang="fr-FR" err="1"/>
              <a:t>Text</a:t>
            </a:r>
            <a:r>
              <a:rPr lang="fr-FR"/>
              <a:t> 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1138E0-A91F-F247-9EDF-FEE1F7DC3A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4132" y="5296959"/>
            <a:ext cx="2819182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cap="all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fr-FR"/>
              <a:t>PRESENTATION GROUPE SONEPAR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EE1EFB-2614-7448-9FC5-27E27D913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59" y="5296959"/>
            <a:ext cx="417468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797FF70C-2802-8248-8C7F-BADE80C2B26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5107CC-A2F9-D849-A27F-4C6B32A3DF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5601" y="5296959"/>
            <a:ext cx="543029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66B7F08E-4B2D-412D-9DC0-379FE9224C46}" type="datetime1">
              <a:rPr lang="fr-FR" smtClean="0"/>
              <a:t>26/08/2021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94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25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Tx/>
        <a:buNone/>
        <a:defRPr sz="1650" b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763" indent="0" algn="l" defTabSz="685800" rtl="0" eaLnBrk="1" latinLnBrk="0" hangingPunct="1">
        <a:lnSpc>
          <a:spcPct val="100000"/>
        </a:lnSpc>
        <a:spcBef>
          <a:spcPts val="150"/>
        </a:spcBef>
        <a:buFontTx/>
        <a:buNone/>
        <a:tabLst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4541" indent="-129779" algn="l" defTabSz="685800" rtl="0" eaLnBrk="1" latinLnBrk="0" hangingPunct="1">
        <a:lnSpc>
          <a:spcPct val="100000"/>
        </a:lnSpc>
        <a:spcBef>
          <a:spcPts val="225"/>
        </a:spcBef>
        <a:buClr>
          <a:schemeClr val="tx1">
            <a:lumMod val="75000"/>
            <a:lumOff val="25000"/>
          </a:schemeClr>
        </a:buClr>
        <a:buSzPct val="80000"/>
        <a:buFont typeface="Wingdings" panose="05000000000000000000" pitchFamily="2" charset="2"/>
        <a:buChar char="§"/>
        <a:tabLst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34541" indent="-129779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75000"/>
            <a:lumOff val="25000"/>
          </a:schemeClr>
        </a:buClr>
        <a:buFont typeface="Arial" panose="020B0604020202020204" pitchFamily="34" charset="0"/>
        <a:buChar char="•"/>
        <a:tabLst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541" indent="-129779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75000"/>
            <a:lumOff val="25000"/>
          </a:schemeClr>
        </a:buClr>
        <a:buFont typeface="Arial" panose="020B0604020202020204" pitchFamily="34" charset="0"/>
        <a:buChar char="•"/>
        <a:tabLst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331608-0C63-4226-8023-725296CC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45" y="190206"/>
            <a:ext cx="1479376" cy="458637"/>
          </a:xfrm>
          <a:prstGeom prst="rect">
            <a:avLst/>
          </a:prstGeom>
        </p:spPr>
      </p:pic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B1CF2BE7-5450-4744-B818-205F475CEA37}"/>
              </a:ext>
            </a:extLst>
          </p:cNvPr>
          <p:cNvSpPr txBox="1">
            <a:spLocks/>
          </p:cNvSpPr>
          <p:nvPr/>
        </p:nvSpPr>
        <p:spPr>
          <a:xfrm>
            <a:off x="5762297" y="902887"/>
            <a:ext cx="3008313" cy="3909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TEXTE TEXTE TEXTE TEXTE</a:t>
            </a:r>
            <a:endParaRPr lang="fr-FR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2AC59A0-74B6-4017-8413-501F7E5D3F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73303" y="1555387"/>
            <a:ext cx="3799994" cy="284999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CC81757-8A78-44C3-9939-FD41D0E9E9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5417" y="4387862"/>
            <a:ext cx="2315481" cy="22913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4F94FA2-4E44-4E63-A048-6FFA294D7D85}"/>
              </a:ext>
            </a:extLst>
          </p:cNvPr>
          <p:cNvSpPr/>
          <p:nvPr/>
        </p:nvSpPr>
        <p:spPr>
          <a:xfrm>
            <a:off x="0" y="0"/>
            <a:ext cx="1849585" cy="5715000"/>
          </a:xfrm>
          <a:prstGeom prst="rect">
            <a:avLst/>
          </a:prstGeom>
          <a:gradFill flip="none" rotWithShape="1">
            <a:gsLst>
              <a:gs pos="0">
                <a:srgbClr val="922C83"/>
              </a:gs>
              <a:gs pos="100000">
                <a:srgbClr val="EA1581"/>
              </a:gs>
              <a:gs pos="100000">
                <a:srgbClr val="EA158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#EEE2021</a:t>
            </a: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itre 3">
            <a:extLst>
              <a:ext uri="{FF2B5EF4-FFF2-40B4-BE49-F238E27FC236}">
                <a16:creationId xmlns:a16="http://schemas.microsoft.com/office/drawing/2014/main" id="{0DAB8499-553F-4381-BE81-AA7C80EB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130" y="648843"/>
            <a:ext cx="3461704" cy="449128"/>
          </a:xfrm>
        </p:spPr>
        <p:txBody>
          <a:bodyPr/>
          <a:lstStyle/>
          <a:p>
            <a:r>
              <a:rPr lang="fr-FR" dirty="0"/>
              <a:t>Présentation du Groupe Sonepar </a:t>
            </a:r>
          </a:p>
        </p:txBody>
      </p:sp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F60D131F-556B-4191-A00A-34957C2EE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16" y="342606"/>
            <a:ext cx="1479376" cy="45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74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0BA0840-89FD-4D81-A23D-81A72B2BA59D}"/>
              </a:ext>
            </a:extLst>
          </p:cNvPr>
          <p:cNvSpPr/>
          <p:nvPr/>
        </p:nvSpPr>
        <p:spPr>
          <a:xfrm>
            <a:off x="0" y="0"/>
            <a:ext cx="1849585" cy="5715000"/>
          </a:xfrm>
          <a:prstGeom prst="rect">
            <a:avLst/>
          </a:prstGeom>
          <a:gradFill flip="none" rotWithShape="1">
            <a:gsLst>
              <a:gs pos="0">
                <a:srgbClr val="922C83"/>
              </a:gs>
              <a:gs pos="100000">
                <a:srgbClr val="EA1581"/>
              </a:gs>
              <a:gs pos="100000">
                <a:srgbClr val="EA158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#EEE2021</a:t>
            </a: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331608-0C63-4226-8023-725296CC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45" y="190206"/>
            <a:ext cx="1479376" cy="458637"/>
          </a:xfrm>
          <a:prstGeom prst="rect">
            <a:avLst/>
          </a:prstGeom>
        </p:spPr>
      </p:pic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B1CF2BE7-5450-4744-B818-205F475CEA37}"/>
              </a:ext>
            </a:extLst>
          </p:cNvPr>
          <p:cNvSpPr txBox="1">
            <a:spLocks/>
          </p:cNvSpPr>
          <p:nvPr/>
        </p:nvSpPr>
        <p:spPr>
          <a:xfrm>
            <a:off x="5762297" y="902887"/>
            <a:ext cx="3008313" cy="3909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TEXTE TEXTE TEXTE TEXTE</a:t>
            </a:r>
            <a:endParaRPr lang="fr-FR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8A603A1-ADCD-48F4-8E59-86AF457482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85008" y="4878115"/>
            <a:ext cx="1032541" cy="77440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7CC441D-9470-48D7-A81A-C4FFAC84B4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186" y="5143792"/>
            <a:ext cx="1904005" cy="18841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186A65D-E62D-4D02-AB16-7C9CBC1F0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4925" y="1295416"/>
            <a:ext cx="6675473" cy="3491356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F0367346-18B2-4343-A6CD-F0334D154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983" y="130776"/>
            <a:ext cx="3008313" cy="968375"/>
          </a:xfrm>
        </p:spPr>
        <p:txBody>
          <a:bodyPr/>
          <a:lstStyle/>
          <a:p>
            <a:r>
              <a:rPr lang="fr-FR" dirty="0"/>
              <a:t>Une organisation régionale</a:t>
            </a:r>
          </a:p>
        </p:txBody>
      </p:sp>
    </p:spTree>
    <p:extLst>
      <p:ext uri="{BB962C8B-B14F-4D97-AF65-F5344CB8AC3E}">
        <p14:creationId xmlns:p14="http://schemas.microsoft.com/office/powerpoint/2010/main" val="119364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0BA0840-89FD-4D81-A23D-81A72B2BA59D}"/>
              </a:ext>
            </a:extLst>
          </p:cNvPr>
          <p:cNvSpPr/>
          <p:nvPr/>
        </p:nvSpPr>
        <p:spPr>
          <a:xfrm>
            <a:off x="0" y="0"/>
            <a:ext cx="1849585" cy="5726349"/>
          </a:xfrm>
          <a:prstGeom prst="rect">
            <a:avLst/>
          </a:prstGeom>
          <a:gradFill flip="none" rotWithShape="1">
            <a:gsLst>
              <a:gs pos="0">
                <a:srgbClr val="922C83"/>
              </a:gs>
              <a:gs pos="100000">
                <a:srgbClr val="EA1581"/>
              </a:gs>
              <a:gs pos="100000">
                <a:srgbClr val="EA158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#EEE2021</a:t>
            </a: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331608-0C63-4226-8023-725296CC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45" y="190206"/>
            <a:ext cx="1479376" cy="45863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A603A1-ADCD-48F4-8E59-86AF457482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85008" y="4878115"/>
            <a:ext cx="1032541" cy="77440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7CC441D-9470-48D7-A81A-C4FFAC84B4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186" y="5143792"/>
            <a:ext cx="1904005" cy="18841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2DCD47A-D8D3-4204-BAB5-EE60224C5F7A}"/>
              </a:ext>
            </a:extLst>
          </p:cNvPr>
          <p:cNvSpPr/>
          <p:nvPr/>
        </p:nvSpPr>
        <p:spPr>
          <a:xfrm>
            <a:off x="1887508" y="4201836"/>
            <a:ext cx="6977631" cy="311848"/>
          </a:xfrm>
          <a:prstGeom prst="rect">
            <a:avLst/>
          </a:prstGeom>
          <a:solidFill>
            <a:srgbClr val="27348B"/>
          </a:solidFill>
        </p:spPr>
        <p:txBody>
          <a:bodyPr wrap="square" lIns="503999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Une </a:t>
            </a:r>
            <a:r>
              <a:rPr kumimoji="0" lang="en-US" sz="14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présence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 locale avec </a:t>
            </a:r>
            <a:r>
              <a:rPr kumimoji="0" lang="en-US" sz="14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une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portée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internationale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4CD5AE-5C6C-41B6-A4E2-4058D0DDD3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586" y="1457160"/>
            <a:ext cx="7250364" cy="2762854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07E06C24-0EEC-47D3-A692-0976F15F6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983" y="124354"/>
            <a:ext cx="5359573" cy="968375"/>
          </a:xfrm>
        </p:spPr>
        <p:txBody>
          <a:bodyPr/>
          <a:lstStyle/>
          <a:p>
            <a:r>
              <a:rPr lang="fr-FR" dirty="0"/>
              <a:t>Plus de 100 enseignes de distribution dans le monde</a:t>
            </a:r>
          </a:p>
        </p:txBody>
      </p:sp>
    </p:spTree>
    <p:extLst>
      <p:ext uri="{BB962C8B-B14F-4D97-AF65-F5344CB8AC3E}">
        <p14:creationId xmlns:p14="http://schemas.microsoft.com/office/powerpoint/2010/main" val="170465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0BA0840-89FD-4D81-A23D-81A72B2BA59D}"/>
              </a:ext>
            </a:extLst>
          </p:cNvPr>
          <p:cNvSpPr/>
          <p:nvPr/>
        </p:nvSpPr>
        <p:spPr>
          <a:xfrm>
            <a:off x="0" y="0"/>
            <a:ext cx="1849585" cy="5715000"/>
          </a:xfrm>
          <a:prstGeom prst="rect">
            <a:avLst/>
          </a:prstGeom>
          <a:gradFill flip="none" rotWithShape="1">
            <a:gsLst>
              <a:gs pos="0">
                <a:srgbClr val="922C83"/>
              </a:gs>
              <a:gs pos="100000">
                <a:srgbClr val="EA1581"/>
              </a:gs>
              <a:gs pos="100000">
                <a:srgbClr val="EA158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#EEE2021</a:t>
            </a: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331608-0C63-4226-8023-725296CC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45" y="190206"/>
            <a:ext cx="1479376" cy="45863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A603A1-ADCD-48F4-8E59-86AF457482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85008" y="4878115"/>
            <a:ext cx="1032541" cy="77440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7CC441D-9470-48D7-A81A-C4FFAC84B4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186" y="5143792"/>
            <a:ext cx="1904005" cy="18841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32D1D8-8607-46BE-935B-7F4CF3B39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9186" y="1533265"/>
            <a:ext cx="6515531" cy="264847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2002D3D7-1293-4786-BC7D-6ED4CF50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983" y="164655"/>
            <a:ext cx="4311358" cy="968375"/>
          </a:xfrm>
        </p:spPr>
        <p:txBody>
          <a:bodyPr/>
          <a:lstStyle/>
          <a:p>
            <a:r>
              <a:rPr lang="fr-FR" dirty="0"/>
              <a:t>Une croissance durable et régulière</a:t>
            </a:r>
          </a:p>
        </p:txBody>
      </p:sp>
    </p:spTree>
    <p:extLst>
      <p:ext uri="{BB962C8B-B14F-4D97-AF65-F5344CB8AC3E}">
        <p14:creationId xmlns:p14="http://schemas.microsoft.com/office/powerpoint/2010/main" val="3515254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0BA0840-89FD-4D81-A23D-81A72B2BA59D}"/>
              </a:ext>
            </a:extLst>
          </p:cNvPr>
          <p:cNvSpPr/>
          <p:nvPr/>
        </p:nvSpPr>
        <p:spPr>
          <a:xfrm>
            <a:off x="0" y="0"/>
            <a:ext cx="1849585" cy="5715000"/>
          </a:xfrm>
          <a:prstGeom prst="rect">
            <a:avLst/>
          </a:prstGeom>
          <a:gradFill flip="none" rotWithShape="1">
            <a:gsLst>
              <a:gs pos="0">
                <a:srgbClr val="922C83"/>
              </a:gs>
              <a:gs pos="100000">
                <a:srgbClr val="EA1581"/>
              </a:gs>
              <a:gs pos="100000">
                <a:srgbClr val="EA158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#EEE2021</a:t>
            </a: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331608-0C63-4226-8023-725296CC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45" y="190206"/>
            <a:ext cx="1479376" cy="458637"/>
          </a:xfrm>
          <a:prstGeom prst="rect">
            <a:avLst/>
          </a:prstGeom>
        </p:spPr>
      </p:pic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B1CF2BE7-5450-4744-B818-205F475CEA37}"/>
              </a:ext>
            </a:extLst>
          </p:cNvPr>
          <p:cNvSpPr txBox="1">
            <a:spLocks/>
          </p:cNvSpPr>
          <p:nvPr/>
        </p:nvSpPr>
        <p:spPr>
          <a:xfrm>
            <a:off x="5762297" y="902887"/>
            <a:ext cx="3008313" cy="3909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TEXTE TEXTE TEXTE TEXTE</a:t>
            </a:r>
            <a:endParaRPr lang="fr-FR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8A603A1-ADCD-48F4-8E59-86AF457482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85008" y="4878115"/>
            <a:ext cx="1032541" cy="77440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7CC441D-9470-48D7-A81A-C4FFAC84B4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186" y="5143792"/>
            <a:ext cx="1904005" cy="18841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EB7C91A-8217-4697-92A1-AEE5B9438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3107" y="648843"/>
            <a:ext cx="4354823" cy="398784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ECB7B92-F764-4F3C-B09A-79DC550613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6035" y="648843"/>
            <a:ext cx="2941261" cy="39878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9F72FF7-830D-479A-B968-261015717CD7}"/>
              </a:ext>
            </a:extLst>
          </p:cNvPr>
          <p:cNvSpPr/>
          <p:nvPr/>
        </p:nvSpPr>
        <p:spPr>
          <a:xfrm>
            <a:off x="0" y="0"/>
            <a:ext cx="1849585" cy="5715000"/>
          </a:xfrm>
          <a:prstGeom prst="rect">
            <a:avLst/>
          </a:prstGeom>
          <a:gradFill flip="none" rotWithShape="1">
            <a:gsLst>
              <a:gs pos="0">
                <a:srgbClr val="922C83"/>
              </a:gs>
              <a:gs pos="100000">
                <a:srgbClr val="EA1581"/>
              </a:gs>
              <a:gs pos="100000">
                <a:srgbClr val="EA158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#EEE2021</a:t>
            </a: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11840F40-797B-40BD-8647-25630B859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45" y="190206"/>
            <a:ext cx="1479376" cy="458637"/>
          </a:xfrm>
          <a:prstGeom prst="rect">
            <a:avLst/>
          </a:prstGeom>
        </p:spPr>
      </p:pic>
      <p:sp>
        <p:nvSpPr>
          <p:cNvPr id="15" name="Titre 3">
            <a:extLst>
              <a:ext uri="{FF2B5EF4-FFF2-40B4-BE49-F238E27FC236}">
                <a16:creationId xmlns:a16="http://schemas.microsoft.com/office/drawing/2014/main" id="{E0072BE6-37DC-4BD6-81AC-4054BBCD8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39" y="770235"/>
            <a:ext cx="1121514" cy="968375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191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331608-0C63-4226-8023-725296CC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45" y="190206"/>
            <a:ext cx="1479376" cy="458637"/>
          </a:xfrm>
          <a:prstGeom prst="rect">
            <a:avLst/>
          </a:prstGeom>
        </p:spPr>
      </p:pic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B1CF2BE7-5450-4744-B818-205F475CEA37}"/>
              </a:ext>
            </a:extLst>
          </p:cNvPr>
          <p:cNvSpPr txBox="1">
            <a:spLocks/>
          </p:cNvSpPr>
          <p:nvPr/>
        </p:nvSpPr>
        <p:spPr>
          <a:xfrm>
            <a:off x="5762297" y="902887"/>
            <a:ext cx="3008313" cy="3909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TEXTE TEXTE TEXTE TEXTE</a:t>
            </a:r>
            <a:endParaRPr lang="fr-FR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8A603A1-ADCD-48F4-8E59-86AF457482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85008" y="4878115"/>
            <a:ext cx="1032541" cy="77440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7CC441D-9470-48D7-A81A-C4FFAC84B4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186" y="5143792"/>
            <a:ext cx="1904005" cy="18841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EC0EE2E-5A0C-43F0-B458-131800E36D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586" y="1291994"/>
            <a:ext cx="7111870" cy="315708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D224B17-387C-4309-88A3-C74DAC42581B}"/>
              </a:ext>
            </a:extLst>
          </p:cNvPr>
          <p:cNvSpPr/>
          <p:nvPr/>
        </p:nvSpPr>
        <p:spPr>
          <a:xfrm>
            <a:off x="0" y="0"/>
            <a:ext cx="1849585" cy="5715000"/>
          </a:xfrm>
          <a:prstGeom prst="rect">
            <a:avLst/>
          </a:prstGeom>
          <a:gradFill flip="none" rotWithShape="1">
            <a:gsLst>
              <a:gs pos="0">
                <a:srgbClr val="922C83"/>
              </a:gs>
              <a:gs pos="100000">
                <a:srgbClr val="EA1581"/>
              </a:gs>
              <a:gs pos="100000">
                <a:srgbClr val="EA158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#EEE2021</a:t>
            </a: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F4566D6D-E7F9-4E9D-B624-F4AF0E57D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45" y="190206"/>
            <a:ext cx="1479376" cy="458637"/>
          </a:xfrm>
          <a:prstGeom prst="rect">
            <a:avLst/>
          </a:prstGeom>
        </p:spPr>
      </p:pic>
      <p:sp>
        <p:nvSpPr>
          <p:cNvPr id="16" name="Titre 3">
            <a:extLst>
              <a:ext uri="{FF2B5EF4-FFF2-40B4-BE49-F238E27FC236}">
                <a16:creationId xmlns:a16="http://schemas.microsoft.com/office/drawing/2014/main" id="{1EC2C719-4164-4360-8F54-9EEDBF8A3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7547" y="26074"/>
            <a:ext cx="3008313" cy="968375"/>
          </a:xfrm>
        </p:spPr>
        <p:txBody>
          <a:bodyPr/>
          <a:lstStyle/>
          <a:p>
            <a:r>
              <a:rPr lang="fr-FR" dirty="0" err="1"/>
              <a:t>Powered</a:t>
            </a:r>
            <a:r>
              <a:rPr lang="fr-FR" dirty="0"/>
              <a:t> </a:t>
            </a:r>
            <a:r>
              <a:rPr lang="fr-FR" i="1" dirty="0"/>
              <a:t>by </a:t>
            </a:r>
            <a:r>
              <a:rPr lang="fr-FR" dirty="0" err="1"/>
              <a:t>Difference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1146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0BA0840-89FD-4D81-A23D-81A72B2BA59D}"/>
              </a:ext>
            </a:extLst>
          </p:cNvPr>
          <p:cNvSpPr/>
          <p:nvPr/>
        </p:nvSpPr>
        <p:spPr>
          <a:xfrm>
            <a:off x="0" y="0"/>
            <a:ext cx="1849585" cy="5715000"/>
          </a:xfrm>
          <a:prstGeom prst="rect">
            <a:avLst/>
          </a:prstGeom>
          <a:gradFill flip="none" rotWithShape="1">
            <a:gsLst>
              <a:gs pos="0">
                <a:srgbClr val="922C83"/>
              </a:gs>
              <a:gs pos="100000">
                <a:srgbClr val="EA1581"/>
              </a:gs>
              <a:gs pos="100000">
                <a:srgbClr val="EA158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#EEE2021</a:t>
            </a: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331608-0C63-4226-8023-725296CCE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45" y="190206"/>
            <a:ext cx="1479376" cy="458637"/>
          </a:xfrm>
          <a:prstGeom prst="rect">
            <a:avLst/>
          </a:prstGeom>
        </p:spPr>
      </p:pic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B1CF2BE7-5450-4744-B818-205F475CEA37}"/>
              </a:ext>
            </a:extLst>
          </p:cNvPr>
          <p:cNvSpPr txBox="1">
            <a:spLocks/>
          </p:cNvSpPr>
          <p:nvPr/>
        </p:nvSpPr>
        <p:spPr>
          <a:xfrm>
            <a:off x="5762297" y="902887"/>
            <a:ext cx="3008313" cy="3909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TEXTE TEXTE TEXTE TEXTE</a:t>
            </a:r>
            <a:endParaRPr lang="fr-FR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8A603A1-ADCD-48F4-8E59-86AF457482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885008" y="4878115"/>
            <a:ext cx="1032541" cy="77440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7CC441D-9470-48D7-A81A-C4FFAC84B44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186" y="5143792"/>
            <a:ext cx="1904005" cy="18841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B0B502D-A94D-4D65-BD9A-084978AB1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9585" y="1287937"/>
            <a:ext cx="7294415" cy="3524169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F96801F4-7AB0-4670-90DD-7D727EC83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4466" y="127037"/>
            <a:ext cx="3008313" cy="968375"/>
          </a:xfrm>
        </p:spPr>
        <p:txBody>
          <a:bodyPr/>
          <a:lstStyle/>
          <a:p>
            <a:r>
              <a:rPr lang="fr-FR" dirty="0"/>
              <a:t>Nous sommes présents ici … </a:t>
            </a:r>
          </a:p>
        </p:txBody>
      </p:sp>
    </p:spTree>
    <p:extLst>
      <p:ext uri="{BB962C8B-B14F-4D97-AF65-F5344CB8AC3E}">
        <p14:creationId xmlns:p14="http://schemas.microsoft.com/office/powerpoint/2010/main" val="1398635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0BA0840-89FD-4D81-A23D-81A72B2BA59D}"/>
              </a:ext>
            </a:extLst>
          </p:cNvPr>
          <p:cNvSpPr/>
          <p:nvPr/>
        </p:nvSpPr>
        <p:spPr>
          <a:xfrm>
            <a:off x="0" y="0"/>
            <a:ext cx="1849585" cy="5715000"/>
          </a:xfrm>
          <a:prstGeom prst="rect">
            <a:avLst/>
          </a:prstGeom>
          <a:gradFill flip="none" rotWithShape="1">
            <a:gsLst>
              <a:gs pos="0">
                <a:srgbClr val="922C83"/>
              </a:gs>
              <a:gs pos="100000">
                <a:srgbClr val="EA1581"/>
              </a:gs>
              <a:gs pos="100000">
                <a:srgbClr val="EA158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#EEE2021</a:t>
            </a: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331608-0C63-4226-8023-725296CC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45" y="190206"/>
            <a:ext cx="1479376" cy="45863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A603A1-ADCD-48F4-8E59-86AF457482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85008" y="4878115"/>
            <a:ext cx="1032541" cy="77440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7CC441D-9470-48D7-A81A-C4FFAC84B4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186" y="5143792"/>
            <a:ext cx="1904005" cy="18841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623713D-A2E0-40FE-83E9-3ECD6031A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585" y="1081547"/>
            <a:ext cx="7129691" cy="3319492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B7CF7536-4135-43B0-84EA-9975E57B2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983" y="0"/>
            <a:ext cx="3999124" cy="968375"/>
          </a:xfrm>
        </p:spPr>
        <p:txBody>
          <a:bodyPr/>
          <a:lstStyle/>
          <a:p>
            <a:r>
              <a:rPr lang="fr-FR" dirty="0"/>
              <a:t>Impact :  le plan stratégique de Sonepar</a:t>
            </a:r>
          </a:p>
        </p:txBody>
      </p:sp>
    </p:spTree>
    <p:extLst>
      <p:ext uri="{BB962C8B-B14F-4D97-AF65-F5344CB8AC3E}">
        <p14:creationId xmlns:p14="http://schemas.microsoft.com/office/powerpoint/2010/main" val="2217950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0BA0840-89FD-4D81-A23D-81A72B2BA59D}"/>
              </a:ext>
            </a:extLst>
          </p:cNvPr>
          <p:cNvSpPr/>
          <p:nvPr/>
        </p:nvSpPr>
        <p:spPr>
          <a:xfrm>
            <a:off x="0" y="0"/>
            <a:ext cx="1849585" cy="5715000"/>
          </a:xfrm>
          <a:prstGeom prst="rect">
            <a:avLst/>
          </a:prstGeom>
          <a:gradFill flip="none" rotWithShape="1">
            <a:gsLst>
              <a:gs pos="0">
                <a:srgbClr val="922C83"/>
              </a:gs>
              <a:gs pos="100000">
                <a:srgbClr val="EA1581"/>
              </a:gs>
              <a:gs pos="100000">
                <a:srgbClr val="EA158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#EEE2021</a:t>
            </a: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331608-0C63-4226-8023-725296CC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45" y="190206"/>
            <a:ext cx="1479376" cy="45863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A603A1-ADCD-48F4-8E59-86AF457482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85008" y="4878115"/>
            <a:ext cx="1032541" cy="77440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7CC441D-9470-48D7-A81A-C4FFAC84B4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186" y="5143792"/>
            <a:ext cx="1904005" cy="18841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8616301-103A-4F1C-9ABC-B2AE077C8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4000" y="1254679"/>
            <a:ext cx="7160963" cy="3455217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C33C9CBB-198D-4E93-B9E8-21A549537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983" y="94802"/>
            <a:ext cx="4422871" cy="968375"/>
          </a:xfrm>
        </p:spPr>
        <p:txBody>
          <a:bodyPr/>
          <a:lstStyle/>
          <a:p>
            <a:r>
              <a:rPr lang="fr-FR" dirty="0"/>
              <a:t>Conformité, intégrité &amp; développement durable</a:t>
            </a:r>
          </a:p>
        </p:txBody>
      </p:sp>
    </p:spTree>
    <p:extLst>
      <p:ext uri="{BB962C8B-B14F-4D97-AF65-F5344CB8AC3E}">
        <p14:creationId xmlns:p14="http://schemas.microsoft.com/office/powerpoint/2010/main" val="1401460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0BA0840-89FD-4D81-A23D-81A72B2BA59D}"/>
              </a:ext>
            </a:extLst>
          </p:cNvPr>
          <p:cNvSpPr/>
          <p:nvPr/>
        </p:nvSpPr>
        <p:spPr>
          <a:xfrm>
            <a:off x="0" y="0"/>
            <a:ext cx="1849585" cy="5715000"/>
          </a:xfrm>
          <a:prstGeom prst="rect">
            <a:avLst/>
          </a:prstGeom>
          <a:gradFill flip="none" rotWithShape="1">
            <a:gsLst>
              <a:gs pos="0">
                <a:srgbClr val="922C83"/>
              </a:gs>
              <a:gs pos="100000">
                <a:srgbClr val="EA1581"/>
              </a:gs>
              <a:gs pos="100000">
                <a:srgbClr val="EA158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#EEE2021</a:t>
            </a: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331608-0C63-4226-8023-725296CC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45" y="190206"/>
            <a:ext cx="1479376" cy="45863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A603A1-ADCD-48F4-8E59-86AF457482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85008" y="4878115"/>
            <a:ext cx="1032541" cy="77440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7CC441D-9470-48D7-A81A-C4FFAC84B4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186" y="5143792"/>
            <a:ext cx="1904005" cy="18841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4CCD5E6-30C3-402A-9900-9D232B445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585" y="1241612"/>
            <a:ext cx="7295338" cy="3499001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AA18D09B-A40D-4FA0-A039-FF33CE3E7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983" y="71647"/>
            <a:ext cx="3008313" cy="968375"/>
          </a:xfrm>
        </p:spPr>
        <p:txBody>
          <a:bodyPr/>
          <a:lstStyle/>
          <a:p>
            <a:r>
              <a:rPr lang="fr-FR" dirty="0"/>
              <a:t>Transformation numérique</a:t>
            </a:r>
          </a:p>
        </p:txBody>
      </p:sp>
    </p:spTree>
    <p:extLst>
      <p:ext uri="{BB962C8B-B14F-4D97-AF65-F5344CB8AC3E}">
        <p14:creationId xmlns:p14="http://schemas.microsoft.com/office/powerpoint/2010/main" val="2158191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773901A2-C31D-4DC1-B4C6-C95D6A1DCF1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053013"/>
            <a:ext cx="417513" cy="274637"/>
          </a:xfrm>
        </p:spPr>
        <p:txBody>
          <a:bodyPr/>
          <a:lstStyle/>
          <a:p>
            <a:pPr defTabSz="685800"/>
            <a:fld id="{11558541-B522-4FD1-9851-811F447B1CF5}" type="slidenum">
              <a:rPr lang="en-US">
                <a:solidFill>
                  <a:srgbClr val="000000">
                    <a:lumMod val="65000"/>
                    <a:lumOff val="35000"/>
                  </a:srgbClr>
                </a:solidFill>
                <a:latin typeface="Roboto"/>
              </a:rPr>
              <a:pPr defTabSz="685800"/>
              <a:t>19</a:t>
            </a:fld>
            <a:endParaRPr lang="en-US" dirty="0">
              <a:solidFill>
                <a:srgbClr val="000000">
                  <a:lumMod val="65000"/>
                  <a:lumOff val="35000"/>
                </a:srgbClr>
              </a:solidFill>
              <a:latin typeface="Roboto"/>
            </a:endParaRPr>
          </a:p>
        </p:txBody>
      </p:sp>
      <p:sp>
        <p:nvSpPr>
          <p:cNvPr id="10" name="COUNT">
            <a:extLst>
              <a:ext uri="{FF2B5EF4-FFF2-40B4-BE49-F238E27FC236}">
                <a16:creationId xmlns:a16="http://schemas.microsoft.com/office/drawing/2014/main" id="{FDDF21A6-D31E-4822-A309-FB912388B28F}"/>
              </a:ext>
            </a:extLst>
          </p:cNvPr>
          <p:cNvSpPr/>
          <p:nvPr/>
        </p:nvSpPr>
        <p:spPr>
          <a:xfrm>
            <a:off x="3927720" y="2586956"/>
            <a:ext cx="1115444" cy="359121"/>
          </a:xfrm>
          <a:prstGeom prst="roundRect">
            <a:avLst/>
          </a:prstGeom>
          <a:solidFill>
            <a:schemeClr val="accent1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138" tIns="20138" rIns="20138" bIns="20138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55722">
              <a:defRPr/>
            </a:pPr>
            <a:r>
              <a:rPr lang="fr-FR" b="1" dirty="0">
                <a:solidFill>
                  <a:prstClr val="white"/>
                </a:solidFill>
                <a:latin typeface="Roboto"/>
                <a:cs typeface="Arial" panose="020B0604020202020204" pitchFamily="34" charset="0"/>
              </a:rPr>
              <a:t>30,246</a:t>
            </a:r>
          </a:p>
        </p:txBody>
      </p:sp>
      <p:sp>
        <p:nvSpPr>
          <p:cNvPr id="11" name="RATE">
            <a:extLst>
              <a:ext uri="{FF2B5EF4-FFF2-40B4-BE49-F238E27FC236}">
                <a16:creationId xmlns:a16="http://schemas.microsoft.com/office/drawing/2014/main" id="{27204519-6937-4E14-AD0D-CE7991566F0A}"/>
              </a:ext>
            </a:extLst>
          </p:cNvPr>
          <p:cNvSpPr/>
          <p:nvPr/>
        </p:nvSpPr>
        <p:spPr>
          <a:xfrm>
            <a:off x="3647475" y="4364238"/>
            <a:ext cx="1279666" cy="424667"/>
          </a:xfrm>
          <a:prstGeom prst="roundRect">
            <a:avLst/>
          </a:prstGeom>
          <a:solidFill>
            <a:schemeClr val="accent1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138" tIns="20138" rIns="20138" bIns="20138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55722">
              <a:defRPr/>
            </a:pPr>
            <a:r>
              <a:rPr lang="en-US" sz="2100" b="1" dirty="0">
                <a:solidFill>
                  <a:prstClr val="white"/>
                </a:solidFill>
                <a:latin typeface="Roboto"/>
                <a:cs typeface="Arial" panose="020B0604020202020204" pitchFamily="34" charset="0"/>
              </a:rPr>
              <a:t>71%</a:t>
            </a:r>
          </a:p>
        </p:txBody>
      </p:sp>
      <p:sp>
        <p:nvSpPr>
          <p:cNvPr id="12" name="ZoneTexte 9">
            <a:extLst>
              <a:ext uri="{FF2B5EF4-FFF2-40B4-BE49-F238E27FC236}">
                <a16:creationId xmlns:a16="http://schemas.microsoft.com/office/drawing/2014/main" id="{211A3934-6699-425D-912F-8C31D782A626}"/>
              </a:ext>
            </a:extLst>
          </p:cNvPr>
          <p:cNvSpPr txBox="1"/>
          <p:nvPr/>
        </p:nvSpPr>
        <p:spPr>
          <a:xfrm>
            <a:off x="1955493" y="2639364"/>
            <a:ext cx="2610035" cy="244447"/>
          </a:xfrm>
          <a:prstGeom prst="roundRect">
            <a:avLst/>
          </a:prstGeom>
          <a:noFill/>
          <a:ln>
            <a:noFill/>
          </a:ln>
        </p:spPr>
        <p:txBody>
          <a:bodyPr wrap="square" lIns="51143" tIns="25583" rIns="51143" bIns="25583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55722">
              <a:defRPr/>
            </a:pPr>
            <a:r>
              <a:rPr lang="en-GB" sz="11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Roboto"/>
              </a:rPr>
              <a:t>Nombre</a:t>
            </a:r>
            <a:r>
              <a:rPr lang="en-GB" sz="1100" dirty="0">
                <a:solidFill>
                  <a:srgbClr val="000000">
                    <a:lumMod val="75000"/>
                    <a:lumOff val="25000"/>
                  </a:srgbClr>
                </a:solidFill>
                <a:latin typeface="Roboto"/>
              </a:rPr>
              <a:t> de </a:t>
            </a:r>
            <a:r>
              <a:rPr lang="en-GB" sz="11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Roboto"/>
              </a:rPr>
              <a:t>répondants</a:t>
            </a:r>
            <a:r>
              <a:rPr lang="en-GB" sz="1100" dirty="0">
                <a:solidFill>
                  <a:srgbClr val="000000">
                    <a:lumMod val="75000"/>
                    <a:lumOff val="25000"/>
                  </a:srgbClr>
                </a:solidFill>
                <a:latin typeface="Roboto"/>
              </a:rPr>
              <a:t> 2021 </a:t>
            </a:r>
          </a:p>
        </p:txBody>
      </p:sp>
      <p:sp>
        <p:nvSpPr>
          <p:cNvPr id="13" name="ZoneTexte 10">
            <a:extLst>
              <a:ext uri="{FF2B5EF4-FFF2-40B4-BE49-F238E27FC236}">
                <a16:creationId xmlns:a16="http://schemas.microsoft.com/office/drawing/2014/main" id="{8D96CBFC-1B44-43A1-ADB9-ECD1D0A06583}"/>
              </a:ext>
            </a:extLst>
          </p:cNvPr>
          <p:cNvSpPr txBox="1"/>
          <p:nvPr/>
        </p:nvSpPr>
        <p:spPr>
          <a:xfrm>
            <a:off x="1947829" y="4421428"/>
            <a:ext cx="1659534" cy="363629"/>
          </a:xfrm>
          <a:prstGeom prst="roundRect">
            <a:avLst/>
          </a:prstGeom>
          <a:noFill/>
          <a:ln>
            <a:noFill/>
          </a:ln>
        </p:spPr>
        <p:txBody>
          <a:bodyPr wrap="square" lIns="51143" tIns="25583" rIns="51143" bIns="25583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55722">
              <a:defRPr/>
            </a:pPr>
            <a:r>
              <a:rPr lang="en-GB" sz="9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Roboto"/>
              </a:rPr>
              <a:t>Taux</a:t>
            </a:r>
            <a:r>
              <a:rPr lang="en-GB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Roboto"/>
              </a:rPr>
              <a:t> de participation </a:t>
            </a:r>
          </a:p>
          <a:p>
            <a:pPr defTabSz="255722">
              <a:defRPr/>
            </a:pPr>
            <a:r>
              <a:rPr lang="en-GB" sz="9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Roboto"/>
              </a:rPr>
              <a:t>niveau</a:t>
            </a:r>
            <a:r>
              <a:rPr lang="en-GB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Roboto"/>
              </a:rPr>
              <a:t> </a:t>
            </a:r>
            <a:r>
              <a:rPr lang="en-GB" sz="900" b="1" dirty="0">
                <a:solidFill>
                  <a:srgbClr val="000000">
                    <a:lumMod val="75000"/>
                    <a:lumOff val="25000"/>
                  </a:srgbClr>
                </a:solidFill>
                <a:latin typeface="Roboto"/>
              </a:rPr>
              <a:t>Groupe</a:t>
            </a:r>
            <a:r>
              <a:rPr lang="en-GB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Roboto"/>
              </a:rPr>
              <a:t> </a:t>
            </a:r>
            <a:r>
              <a:rPr lang="en-GB" sz="9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Roboto"/>
              </a:rPr>
              <a:t>en</a:t>
            </a:r>
            <a:r>
              <a:rPr lang="en-GB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Roboto"/>
              </a:rPr>
              <a:t> 2021</a:t>
            </a:r>
          </a:p>
        </p:txBody>
      </p:sp>
      <p:sp>
        <p:nvSpPr>
          <p:cNvPr id="21" name="ZoneTexte 10">
            <a:extLst>
              <a:ext uri="{FF2B5EF4-FFF2-40B4-BE49-F238E27FC236}">
                <a16:creationId xmlns:a16="http://schemas.microsoft.com/office/drawing/2014/main" id="{6FD1BAA8-CD7A-43A6-86F8-AA9D1E6A102F}"/>
              </a:ext>
            </a:extLst>
          </p:cNvPr>
          <p:cNvSpPr txBox="1"/>
          <p:nvPr/>
        </p:nvSpPr>
        <p:spPr>
          <a:xfrm>
            <a:off x="1853195" y="4905681"/>
            <a:ext cx="1840815" cy="516862"/>
          </a:xfrm>
          <a:prstGeom prst="roundRect">
            <a:avLst/>
          </a:prstGeom>
          <a:noFill/>
          <a:ln>
            <a:noFill/>
          </a:ln>
        </p:spPr>
        <p:txBody>
          <a:bodyPr wrap="square" lIns="51143" tIns="25583" rIns="51143" bIns="25583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55722">
              <a:defRPr/>
            </a:pPr>
            <a:r>
              <a:rPr lang="fr-FR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Roboto"/>
              </a:rPr>
              <a:t>Taux de participation sur l’activité </a:t>
            </a:r>
            <a:r>
              <a:rPr lang="fr-FR" sz="900" b="1" dirty="0">
                <a:solidFill>
                  <a:srgbClr val="000000">
                    <a:lumMod val="75000"/>
                    <a:lumOff val="25000"/>
                  </a:srgbClr>
                </a:solidFill>
                <a:latin typeface="Roboto"/>
              </a:rPr>
              <a:t>distribution électrique </a:t>
            </a:r>
            <a:r>
              <a:rPr lang="fr-FR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Roboto"/>
              </a:rPr>
              <a:t>uniquement</a:t>
            </a:r>
          </a:p>
        </p:txBody>
      </p:sp>
      <p:sp>
        <p:nvSpPr>
          <p:cNvPr id="22" name="RATE">
            <a:extLst>
              <a:ext uri="{FF2B5EF4-FFF2-40B4-BE49-F238E27FC236}">
                <a16:creationId xmlns:a16="http://schemas.microsoft.com/office/drawing/2014/main" id="{5AFBC460-5A99-4E4A-8AD7-A191CB09FBA8}"/>
              </a:ext>
            </a:extLst>
          </p:cNvPr>
          <p:cNvSpPr/>
          <p:nvPr/>
        </p:nvSpPr>
        <p:spPr>
          <a:xfrm>
            <a:off x="3632188" y="4941277"/>
            <a:ext cx="1279666" cy="424667"/>
          </a:xfrm>
          <a:prstGeom prst="roundRect">
            <a:avLst/>
          </a:prstGeom>
          <a:solidFill>
            <a:schemeClr val="accent1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138" tIns="20138" rIns="20138" bIns="20138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55722"/>
            <a:r>
              <a:rPr lang="en-US" sz="2100" b="1">
                <a:solidFill>
                  <a:prstClr val="white"/>
                </a:solidFill>
                <a:latin typeface="Roboto"/>
                <a:cs typeface="Arial" panose="020B0604020202020204" pitchFamily="34" charset="0"/>
              </a:rPr>
              <a:t>72%</a:t>
            </a:r>
            <a:endParaRPr lang="en-US" sz="2100" b="1" dirty="0">
              <a:solidFill>
                <a:prstClr val="white"/>
              </a:solidFill>
              <a:latin typeface="Roboto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5AFDD21-046A-4A0E-9C02-6D4DFB83653E}"/>
              </a:ext>
            </a:extLst>
          </p:cNvPr>
          <p:cNvSpPr/>
          <p:nvPr/>
        </p:nvSpPr>
        <p:spPr>
          <a:xfrm>
            <a:off x="2376927" y="710957"/>
            <a:ext cx="1152265" cy="639879"/>
          </a:xfrm>
          <a:prstGeom prst="rect">
            <a:avLst/>
          </a:prstGeom>
          <a:solidFill>
            <a:srgbClr val="005BBB"/>
          </a:solidFill>
          <a:ln w="9525">
            <a:solidFill>
              <a:srgbClr val="005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50" dirty="0">
                <a:solidFill>
                  <a:prstClr val="white"/>
                </a:solidFill>
                <a:latin typeface="Roboto"/>
                <a:cs typeface="Arial" pitchFamily="34" charset="0"/>
              </a:rPr>
              <a:t>Indice d’engagement</a:t>
            </a:r>
          </a:p>
        </p:txBody>
      </p:sp>
      <p:sp>
        <p:nvSpPr>
          <p:cNvPr id="28" name="Accolade ouvrante 27">
            <a:extLst>
              <a:ext uri="{FF2B5EF4-FFF2-40B4-BE49-F238E27FC236}">
                <a16:creationId xmlns:a16="http://schemas.microsoft.com/office/drawing/2014/main" id="{D6E24CA1-A22A-4207-BBD3-3042A4629016}"/>
              </a:ext>
            </a:extLst>
          </p:cNvPr>
          <p:cNvSpPr/>
          <p:nvPr/>
        </p:nvSpPr>
        <p:spPr>
          <a:xfrm>
            <a:off x="5114847" y="1391383"/>
            <a:ext cx="161752" cy="1975763"/>
          </a:xfrm>
          <a:prstGeom prst="leftBrace">
            <a:avLst>
              <a:gd name="adj1" fmla="val 22589"/>
              <a:gd name="adj2" fmla="val 50994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ct val="0"/>
              </a:spcBef>
              <a:spcAft>
                <a:spcPct val="0"/>
              </a:spcAft>
              <a:defRPr/>
            </a:pPr>
            <a:endParaRPr lang="fr-FR" sz="1350">
              <a:solidFill>
                <a:srgbClr val="000000"/>
              </a:solidFill>
              <a:latin typeface="Roboto"/>
              <a:cs typeface="Arial" pitchFamily="34" charset="0"/>
            </a:endParaRPr>
          </a:p>
        </p:txBody>
      </p:sp>
      <p:sp>
        <p:nvSpPr>
          <p:cNvPr id="29" name="ZoneTexte 52">
            <a:extLst>
              <a:ext uri="{FF2B5EF4-FFF2-40B4-BE49-F238E27FC236}">
                <a16:creationId xmlns:a16="http://schemas.microsoft.com/office/drawing/2014/main" id="{C2C29292-4492-49FC-984E-A9C156824DF7}"/>
              </a:ext>
            </a:extLst>
          </p:cNvPr>
          <p:cNvSpPr txBox="1"/>
          <p:nvPr/>
        </p:nvSpPr>
        <p:spPr>
          <a:xfrm>
            <a:off x="7903206" y="1161629"/>
            <a:ext cx="529442" cy="323165"/>
          </a:xfrm>
          <a:prstGeom prst="rect">
            <a:avLst/>
          </a:prstGeom>
          <a:solidFill>
            <a:srgbClr val="001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675" dirty="0">
                <a:solidFill>
                  <a:prstClr val="white"/>
                </a:solidFill>
                <a:latin typeface="Roboto"/>
                <a:cs typeface="Arial" pitchFamily="34" charset="0"/>
              </a:rPr>
              <a:t>% plutôt d’accord 2021</a:t>
            </a:r>
            <a:endParaRPr lang="en-US" sz="675" dirty="0">
              <a:solidFill>
                <a:prstClr val="white"/>
              </a:solidFill>
              <a:latin typeface="Roboto"/>
              <a:cs typeface="Arial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532CECC-8A5E-4923-BBA1-40EC5A4C986F}"/>
              </a:ext>
            </a:extLst>
          </p:cNvPr>
          <p:cNvSpPr/>
          <p:nvPr/>
        </p:nvSpPr>
        <p:spPr>
          <a:xfrm>
            <a:off x="5216766" y="2040709"/>
            <a:ext cx="2624793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defTabSz="514332"/>
            <a:r>
              <a:rPr lang="fr-FR" sz="825">
                <a:solidFill>
                  <a:srgbClr val="27348B"/>
                </a:solidFill>
                <a:latin typeface="Roboto"/>
                <a:cs typeface="Arial" pitchFamily="34" charset="0"/>
              </a:rPr>
              <a:t>Je recommanderais mon entité opérationnelle/mon employeur ([nom de l’entité]) comme une société dans laquelle il est agréable de travailler</a:t>
            </a:r>
          </a:p>
          <a:p>
            <a:pPr marL="0" lvl="2" defTabSz="514332"/>
            <a:endParaRPr lang="fr-FR" sz="825">
              <a:solidFill>
                <a:srgbClr val="27348B"/>
              </a:solidFill>
              <a:latin typeface="Roboto"/>
              <a:cs typeface="Arial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7C5C02A-D224-4A1E-9E39-75D5BE7F5526}"/>
              </a:ext>
            </a:extLst>
          </p:cNvPr>
          <p:cNvSpPr/>
          <p:nvPr/>
        </p:nvSpPr>
        <p:spPr>
          <a:xfrm>
            <a:off x="5230665" y="1691883"/>
            <a:ext cx="2714610" cy="34624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ctr"/>
            <a:r>
              <a:rPr lang="fr-FR" sz="825">
                <a:solidFill>
                  <a:srgbClr val="27348B"/>
                </a:solidFill>
                <a:latin typeface="Roboto"/>
                <a:cs typeface="Arial" pitchFamily="34" charset="0"/>
              </a:rPr>
              <a:t>Je suis fièr.e de dire que je travaille pour [Nom de l’entité opérationnelle]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AB95A77-DAA6-42CE-BF1C-1CAA43A54C89}"/>
              </a:ext>
            </a:extLst>
          </p:cNvPr>
          <p:cNvSpPr/>
          <p:nvPr/>
        </p:nvSpPr>
        <p:spPr>
          <a:xfrm>
            <a:off x="5149933" y="2537562"/>
            <a:ext cx="2573552" cy="34624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algn="r" defTabSz="514332">
              <a:defRPr/>
            </a:pPr>
            <a:r>
              <a:rPr lang="fr-FR" sz="825">
                <a:solidFill>
                  <a:srgbClr val="27348B"/>
                </a:solidFill>
                <a:latin typeface="Roboto"/>
                <a:cs typeface="Arial" pitchFamily="34" charset="0"/>
              </a:rPr>
              <a:t>Je me vois toujours en poste chez [entité opérationnelle] / chez Sonepar à horizon deux ans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7FC0B58-3C0A-48A3-A5B3-FFB4548A26EE}"/>
              </a:ext>
            </a:extLst>
          </p:cNvPr>
          <p:cNvSpPr/>
          <p:nvPr/>
        </p:nvSpPr>
        <p:spPr>
          <a:xfrm>
            <a:off x="5216766" y="2946077"/>
            <a:ext cx="2573552" cy="34624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algn="r" defTabSz="514332">
              <a:defRPr/>
            </a:pPr>
            <a:r>
              <a:rPr lang="fr-FR" sz="825">
                <a:solidFill>
                  <a:srgbClr val="27348B"/>
                </a:solidFill>
                <a:latin typeface="Roboto"/>
                <a:cs typeface="Arial" pitchFamily="34" charset="0"/>
              </a:rPr>
              <a:t>Mon travail me procure un sentiment d’épanouissement personnel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1472554-DD96-4199-AC1B-B646FC005A7A}"/>
              </a:ext>
            </a:extLst>
          </p:cNvPr>
          <p:cNvSpPr/>
          <p:nvPr/>
        </p:nvSpPr>
        <p:spPr>
          <a:xfrm>
            <a:off x="2583223" y="1176228"/>
            <a:ext cx="815996" cy="466092"/>
          </a:xfrm>
          <a:prstGeom prst="rect">
            <a:avLst/>
          </a:prstGeom>
          <a:solidFill>
            <a:schemeClr val="accent1"/>
          </a:solidFill>
          <a:ln w="47625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r-FR" sz="2100" dirty="0">
                <a:solidFill>
                  <a:srgbClr val="FFFFFF"/>
                </a:solidFill>
                <a:latin typeface="Roboto"/>
              </a:rPr>
              <a:t>86 %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AA6ED4B-D686-411B-828D-3BB324FD3947}"/>
              </a:ext>
            </a:extLst>
          </p:cNvPr>
          <p:cNvSpPr/>
          <p:nvPr/>
        </p:nvSpPr>
        <p:spPr>
          <a:xfrm>
            <a:off x="7938556" y="2912284"/>
            <a:ext cx="494092" cy="2614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r-FR" sz="900" dirty="0">
                <a:solidFill>
                  <a:srgbClr val="FFFFFF"/>
                </a:solidFill>
                <a:latin typeface="Roboto"/>
              </a:rPr>
              <a:t>83 %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6B7F876-1D19-461C-9E37-8DAF95ADE40B}"/>
              </a:ext>
            </a:extLst>
          </p:cNvPr>
          <p:cNvSpPr/>
          <p:nvPr/>
        </p:nvSpPr>
        <p:spPr>
          <a:xfrm>
            <a:off x="7942312" y="2510830"/>
            <a:ext cx="494092" cy="2614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r-FR" sz="900" dirty="0">
                <a:solidFill>
                  <a:srgbClr val="FFFFFF"/>
                </a:solidFill>
                <a:latin typeface="Roboto"/>
              </a:rPr>
              <a:t>84 %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2DD3619-BFFB-4A68-A234-C4A743740DE9}"/>
              </a:ext>
            </a:extLst>
          </p:cNvPr>
          <p:cNvSpPr/>
          <p:nvPr/>
        </p:nvSpPr>
        <p:spPr>
          <a:xfrm>
            <a:off x="7944160" y="2076057"/>
            <a:ext cx="494092" cy="2614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r-FR" sz="900" dirty="0">
                <a:solidFill>
                  <a:srgbClr val="FFFFFF"/>
                </a:solidFill>
                <a:latin typeface="Roboto"/>
              </a:rPr>
              <a:t>87 %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0CA2A7D-E826-4976-870E-A49F729081B4}"/>
              </a:ext>
            </a:extLst>
          </p:cNvPr>
          <p:cNvSpPr/>
          <p:nvPr/>
        </p:nvSpPr>
        <p:spPr>
          <a:xfrm>
            <a:off x="7945275" y="1675711"/>
            <a:ext cx="494092" cy="2614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r-FR" sz="900" dirty="0">
                <a:solidFill>
                  <a:srgbClr val="FFFFFF"/>
                </a:solidFill>
                <a:latin typeface="Roboto"/>
              </a:rPr>
              <a:t>90 %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A4F01B5-AB32-4DE1-82BE-A1C634C3E1C8}"/>
              </a:ext>
            </a:extLst>
          </p:cNvPr>
          <p:cNvSpPr/>
          <p:nvPr/>
        </p:nvSpPr>
        <p:spPr>
          <a:xfrm>
            <a:off x="5355205" y="3515025"/>
            <a:ext cx="3513726" cy="1592234"/>
          </a:xfrm>
          <a:prstGeom prst="rect">
            <a:avLst/>
          </a:prstGeom>
          <a:noFill/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138" tIns="20138" rIns="20138" bIns="20138" rtlCol="0" anchor="ctr"/>
          <a:lstStyle/>
          <a:p>
            <a:pPr marL="214313" indent="-214313" defTabSz="255722">
              <a:buFont typeface="Arial" panose="020B0604020202020204" pitchFamily="34" charset="0"/>
              <a:buChar char="•"/>
            </a:pPr>
            <a:r>
              <a:rPr lang="fr-FR" sz="9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Forte confiance dans le Management de l’entité opérationnelle : </a:t>
            </a:r>
            <a:r>
              <a:rPr lang="fr-FR" sz="9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83%</a:t>
            </a:r>
            <a:endParaRPr lang="fr-FR" sz="900" dirty="0">
              <a:solidFill>
                <a:srgbClr val="000000"/>
              </a:solidFill>
              <a:latin typeface="Roboto"/>
              <a:cs typeface="Arial" panose="020B0604020202020204" pitchFamily="34" charset="0"/>
            </a:endParaRPr>
          </a:p>
          <a:p>
            <a:pPr marL="214313" indent="-214313" defTabSz="255722">
              <a:buFont typeface="Arial" panose="020B0604020202020204" pitchFamily="34" charset="0"/>
              <a:buChar char="•"/>
            </a:pPr>
            <a:endParaRPr lang="fr-FR" sz="900" dirty="0">
              <a:solidFill>
                <a:srgbClr val="000000"/>
              </a:solidFill>
              <a:latin typeface="Roboto"/>
              <a:cs typeface="Arial" panose="020B0604020202020204" pitchFamily="34" charset="0"/>
            </a:endParaRPr>
          </a:p>
          <a:p>
            <a:pPr marL="214313" indent="-214313" defTabSz="255722">
              <a:buFont typeface="Arial" panose="020B0604020202020204" pitchFamily="34" charset="0"/>
              <a:buChar char="•"/>
            </a:pPr>
            <a:r>
              <a:rPr lang="fr-FR" sz="900" dirty="0">
                <a:solidFill>
                  <a:srgbClr val="000000"/>
                </a:solidFill>
                <a:latin typeface="Roboto"/>
                <a:cs typeface="Arial" panose="020B0604020202020204" pitchFamily="34" charset="0"/>
              </a:rPr>
              <a:t>L’équilibre vie privée/professionnelle est bon : </a:t>
            </a:r>
            <a:r>
              <a:rPr lang="fr-FR" sz="900" b="1" dirty="0">
                <a:solidFill>
                  <a:srgbClr val="000000"/>
                </a:solidFill>
                <a:latin typeface="Roboto"/>
                <a:cs typeface="Arial" panose="020B0604020202020204" pitchFamily="34" charset="0"/>
              </a:rPr>
              <a:t>82%</a:t>
            </a:r>
          </a:p>
          <a:p>
            <a:pPr marL="214313" indent="-214313" defTabSz="255722">
              <a:buFont typeface="Arial" panose="020B0604020202020204" pitchFamily="34" charset="0"/>
              <a:buChar char="•"/>
            </a:pPr>
            <a:endParaRPr lang="fr-FR" sz="900" dirty="0">
              <a:solidFill>
                <a:srgbClr val="000000"/>
              </a:solidFill>
              <a:latin typeface="Roboto"/>
              <a:cs typeface="Arial" panose="020B0604020202020204" pitchFamily="34" charset="0"/>
            </a:endParaRPr>
          </a:p>
          <a:p>
            <a:pPr marL="214313" indent="-214313" defTabSz="255722">
              <a:buFont typeface="Arial" panose="020B0604020202020204" pitchFamily="34" charset="0"/>
              <a:buChar char="•"/>
            </a:pPr>
            <a:r>
              <a:rPr lang="fr-FR" sz="900" dirty="0">
                <a:solidFill>
                  <a:srgbClr val="000000"/>
                </a:solidFill>
                <a:latin typeface="Roboto"/>
                <a:cs typeface="Arial" panose="020B0604020202020204" pitchFamily="34" charset="0"/>
              </a:rPr>
              <a:t>Bonnes pratiques managériales : </a:t>
            </a:r>
            <a:r>
              <a:rPr lang="fr-FR" sz="900" b="1" dirty="0">
                <a:solidFill>
                  <a:srgbClr val="000000"/>
                </a:solidFill>
                <a:latin typeface="Roboto"/>
                <a:cs typeface="Arial" panose="020B0604020202020204" pitchFamily="34" charset="0"/>
              </a:rPr>
              <a:t>82%</a:t>
            </a:r>
            <a:r>
              <a:rPr lang="fr-FR" sz="900" dirty="0">
                <a:solidFill>
                  <a:srgbClr val="000000"/>
                </a:solidFill>
                <a:latin typeface="Roboto"/>
                <a:cs typeface="Arial" panose="020B0604020202020204" pitchFamily="34" charset="0"/>
              </a:rPr>
              <a:t> impliqués dans le développement des compétences de leurs collaborateurs</a:t>
            </a:r>
          </a:p>
          <a:p>
            <a:pPr marL="214313" indent="-214313" defTabSz="255722">
              <a:buFont typeface="Arial" panose="020B0604020202020204" pitchFamily="34" charset="0"/>
              <a:buChar char="•"/>
            </a:pPr>
            <a:endParaRPr lang="fr-FR" sz="900" dirty="0">
              <a:solidFill>
                <a:srgbClr val="000000"/>
              </a:solidFill>
              <a:latin typeface="Roboto"/>
              <a:cs typeface="Arial" panose="020B0604020202020204" pitchFamily="34" charset="0"/>
            </a:endParaRPr>
          </a:p>
          <a:p>
            <a:pPr marL="214313" indent="-214313" defTabSz="255722">
              <a:buFont typeface="Arial" panose="020B0604020202020204" pitchFamily="34" charset="0"/>
              <a:buChar char="•"/>
            </a:pPr>
            <a:r>
              <a:rPr lang="fr-FR" sz="900" dirty="0">
                <a:solidFill>
                  <a:srgbClr val="000000"/>
                </a:solidFill>
                <a:latin typeface="Roboto"/>
                <a:cs typeface="Arial" panose="020B0604020202020204" pitchFamily="34" charset="0"/>
              </a:rPr>
              <a:t>Bonne coopération générale : </a:t>
            </a:r>
            <a:r>
              <a:rPr lang="fr-FR" sz="900" b="1" dirty="0">
                <a:solidFill>
                  <a:srgbClr val="000000"/>
                </a:solidFill>
                <a:latin typeface="Roboto"/>
                <a:cs typeface="Arial" panose="020B0604020202020204" pitchFamily="34" charset="0"/>
              </a:rPr>
              <a:t>81%</a:t>
            </a:r>
          </a:p>
          <a:p>
            <a:pPr marL="214313" indent="-214313" defTabSz="255722">
              <a:buFont typeface="Arial" panose="020B0604020202020204" pitchFamily="34" charset="0"/>
              <a:buChar char="•"/>
            </a:pPr>
            <a:endParaRPr lang="fr-FR" sz="900" b="1" dirty="0">
              <a:solidFill>
                <a:srgbClr val="000000"/>
              </a:solidFill>
              <a:latin typeface="Roboto"/>
              <a:cs typeface="Arial" panose="020B0604020202020204" pitchFamily="34" charset="0"/>
            </a:endParaRPr>
          </a:p>
          <a:p>
            <a:pPr marL="214313" indent="-214313" defTabSz="255722">
              <a:buFont typeface="Arial" panose="020B0604020202020204" pitchFamily="34" charset="0"/>
              <a:buChar char="•"/>
            </a:pPr>
            <a:r>
              <a:rPr lang="fr-FR" sz="900" b="1" dirty="0">
                <a:solidFill>
                  <a:srgbClr val="000000"/>
                </a:solidFill>
                <a:latin typeface="Roboto"/>
                <a:cs typeface="Arial" panose="020B0604020202020204" pitchFamily="34" charset="0"/>
              </a:rPr>
              <a:t>91% </a:t>
            </a:r>
            <a:r>
              <a:rPr lang="fr-FR" sz="900" dirty="0">
                <a:solidFill>
                  <a:srgbClr val="000000"/>
                </a:solidFill>
                <a:latin typeface="Roboto"/>
                <a:cs typeface="Arial" panose="020B0604020202020204" pitchFamily="34" charset="0"/>
              </a:rPr>
              <a:t>sont confiants dans leur capacité à atteindre les objectifs de leurs entités opérationnelles</a:t>
            </a:r>
            <a:endParaRPr lang="fr-FR" sz="900" b="1" dirty="0">
              <a:solidFill>
                <a:srgbClr val="000000"/>
              </a:solidFill>
              <a:latin typeface="Roboto"/>
              <a:cs typeface="Arial" panose="020B0604020202020204" pitchFamily="34" charset="0"/>
            </a:endParaRPr>
          </a:p>
        </p:txBody>
      </p:sp>
      <p:sp>
        <p:nvSpPr>
          <p:cNvPr id="50" name="ZoneTexte 13">
            <a:extLst>
              <a:ext uri="{FF2B5EF4-FFF2-40B4-BE49-F238E27FC236}">
                <a16:creationId xmlns:a16="http://schemas.microsoft.com/office/drawing/2014/main" id="{25E2E218-F091-4D44-A041-AAC55EA003BC}"/>
              </a:ext>
            </a:extLst>
          </p:cNvPr>
          <p:cNvSpPr txBox="1"/>
          <p:nvPr/>
        </p:nvSpPr>
        <p:spPr>
          <a:xfrm>
            <a:off x="2475147" y="3547422"/>
            <a:ext cx="1849585" cy="210395"/>
          </a:xfrm>
          <a:prstGeom prst="roundRect">
            <a:avLst/>
          </a:prstGeom>
          <a:noFill/>
          <a:ln>
            <a:noFill/>
          </a:ln>
        </p:spPr>
        <p:txBody>
          <a:bodyPr wrap="square" lIns="51143" tIns="25583" rIns="51143" bIns="25583" rtlCol="0">
            <a:spAutoFit/>
          </a:bodyPr>
          <a:lstStyle>
            <a:defPPr>
              <a:defRPr lang="fr-FR"/>
            </a:defPPr>
            <a:lvl1pPr algn="r" defTabSz="255722">
              <a:defRPr sz="900">
                <a:solidFill>
                  <a:srgbClr val="000000">
                    <a:lumMod val="75000"/>
                    <a:lumOff val="25000"/>
                  </a:srgbClr>
                </a:solidFill>
                <a:latin typeface="Robot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Taux</a:t>
            </a:r>
            <a:r>
              <a:rPr lang="en-US" dirty="0"/>
              <a:t> </a:t>
            </a:r>
            <a:r>
              <a:rPr lang="en-US" dirty="0" err="1"/>
              <a:t>répondants</a:t>
            </a:r>
            <a:r>
              <a:rPr lang="en-US" dirty="0"/>
              <a:t> Managers 2021</a:t>
            </a:r>
          </a:p>
        </p:txBody>
      </p:sp>
      <p:sp>
        <p:nvSpPr>
          <p:cNvPr id="51" name="PRVRATE">
            <a:extLst>
              <a:ext uri="{FF2B5EF4-FFF2-40B4-BE49-F238E27FC236}">
                <a16:creationId xmlns:a16="http://schemas.microsoft.com/office/drawing/2014/main" id="{0C48675B-0D53-46B9-9F2A-8582EF752E91}"/>
              </a:ext>
            </a:extLst>
          </p:cNvPr>
          <p:cNvSpPr/>
          <p:nvPr/>
        </p:nvSpPr>
        <p:spPr>
          <a:xfrm>
            <a:off x="4378053" y="3472287"/>
            <a:ext cx="669642" cy="344853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138" tIns="20138" rIns="20138" bIns="20138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55722">
              <a:defRPr/>
            </a:pPr>
            <a:r>
              <a:rPr lang="en-US" sz="1350" b="1" dirty="0">
                <a:solidFill>
                  <a:prstClr val="white"/>
                </a:solidFill>
                <a:latin typeface="Roboto"/>
                <a:cs typeface="Arial" panose="020B0604020202020204" pitchFamily="34" charset="0"/>
              </a:rPr>
              <a:t>89%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0D749D6-0A34-44E5-9429-C2164C502D73}"/>
              </a:ext>
            </a:extLst>
          </p:cNvPr>
          <p:cNvGrpSpPr/>
          <p:nvPr/>
        </p:nvGrpSpPr>
        <p:grpSpPr>
          <a:xfrm>
            <a:off x="6785231" y="150249"/>
            <a:ext cx="2199553" cy="809291"/>
            <a:chOff x="6586667" y="491541"/>
            <a:chExt cx="2405704" cy="645538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7BC1D7ED-C1BB-41D9-AF2E-9AE13B19BF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987" t="22371" r="55666" b="62602"/>
            <a:stretch/>
          </p:blipFill>
          <p:spPr>
            <a:xfrm>
              <a:off x="6586667" y="491541"/>
              <a:ext cx="1172086" cy="645538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D186D98C-9BF1-4A2A-9557-E2EFA00CEA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024" t="23639" r="71943" b="62919"/>
            <a:stretch/>
          </p:blipFill>
          <p:spPr>
            <a:xfrm>
              <a:off x="7506496" y="528694"/>
              <a:ext cx="1485875" cy="534173"/>
            </a:xfrm>
            <a:prstGeom prst="rect">
              <a:avLst/>
            </a:prstGeom>
          </p:spPr>
        </p:pic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E35B78AD-9547-409B-8825-93E105BAF2D0}"/>
              </a:ext>
            </a:extLst>
          </p:cNvPr>
          <p:cNvSpPr txBox="1"/>
          <p:nvPr/>
        </p:nvSpPr>
        <p:spPr>
          <a:xfrm>
            <a:off x="1712863" y="1740969"/>
            <a:ext cx="1385087" cy="346603"/>
          </a:xfrm>
          <a:prstGeom prst="roundRect">
            <a:avLst/>
          </a:prstGeom>
          <a:noFill/>
          <a:ln>
            <a:noFill/>
          </a:ln>
        </p:spPr>
        <p:txBody>
          <a:bodyPr wrap="square" lIns="51143" tIns="25583" rIns="51143" bIns="25583" rtlCol="0">
            <a:spAutoFit/>
          </a:bodyPr>
          <a:lstStyle/>
          <a:p>
            <a:pPr algn="r" defTabSz="255722">
              <a:defRPr/>
            </a:pPr>
            <a:r>
              <a:rPr lang="fr-FR" sz="900">
                <a:solidFill>
                  <a:srgbClr val="000000">
                    <a:lumMod val="75000"/>
                    <a:lumOff val="25000"/>
                  </a:srgbClr>
                </a:solidFill>
                <a:latin typeface="Roboto"/>
              </a:rPr>
              <a:t> Moyenne 2019 </a:t>
            </a:r>
          </a:p>
          <a:p>
            <a:pPr algn="r" defTabSz="255722">
              <a:defRPr/>
            </a:pPr>
            <a:r>
              <a:rPr lang="fr-FR" sz="800" i="1" u="sng">
                <a:solidFill>
                  <a:srgbClr val="000000">
                    <a:lumMod val="75000"/>
                    <a:lumOff val="25000"/>
                  </a:srgbClr>
                </a:solidFill>
                <a:latin typeface="Roboto"/>
              </a:rPr>
              <a:t>(tout collaborateur)</a:t>
            </a:r>
          </a:p>
        </p:txBody>
      </p:sp>
      <p:sp>
        <p:nvSpPr>
          <p:cNvPr id="33" name="PRVRATE">
            <a:extLst>
              <a:ext uri="{FF2B5EF4-FFF2-40B4-BE49-F238E27FC236}">
                <a16:creationId xmlns:a16="http://schemas.microsoft.com/office/drawing/2014/main" id="{068FB24B-F514-44AF-8C16-C6B6F50F314D}"/>
              </a:ext>
            </a:extLst>
          </p:cNvPr>
          <p:cNvSpPr/>
          <p:nvPr/>
        </p:nvSpPr>
        <p:spPr>
          <a:xfrm>
            <a:off x="3177937" y="1821502"/>
            <a:ext cx="605366" cy="210395"/>
          </a:xfrm>
          <a:prstGeom prst="roundRect">
            <a:avLst/>
          </a:prstGeom>
          <a:solidFill>
            <a:srgbClr val="7030A0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138" tIns="20138" rIns="20138" bIns="20138" rtlCol="0" anchor="ctr"/>
          <a:lstStyle/>
          <a:p>
            <a:pPr algn="ctr" defTabSz="255722"/>
            <a:r>
              <a:rPr lang="en-US" sz="1350" b="1" dirty="0">
                <a:solidFill>
                  <a:prstClr val="white"/>
                </a:solidFill>
                <a:latin typeface="Roboto"/>
                <a:cs typeface="Arial" panose="020B0604020202020204" pitchFamily="34" charset="0"/>
              </a:rPr>
              <a:t>80%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B028555-89EB-418D-B0E4-7930BE27F4FF}"/>
              </a:ext>
            </a:extLst>
          </p:cNvPr>
          <p:cNvSpPr txBox="1"/>
          <p:nvPr/>
        </p:nvSpPr>
        <p:spPr>
          <a:xfrm>
            <a:off x="2500700" y="3120290"/>
            <a:ext cx="1385087" cy="210395"/>
          </a:xfrm>
          <a:prstGeom prst="roundRect">
            <a:avLst/>
          </a:prstGeom>
          <a:noFill/>
          <a:ln>
            <a:noFill/>
          </a:ln>
        </p:spPr>
        <p:txBody>
          <a:bodyPr wrap="square" lIns="51143" tIns="25583" rIns="51143" bIns="25583" rtlCol="0">
            <a:spAutoFit/>
          </a:bodyPr>
          <a:lstStyle/>
          <a:p>
            <a:pPr algn="r" defTabSz="255722">
              <a:defRPr/>
            </a:pPr>
            <a:r>
              <a:rPr lang="en-US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Roboto"/>
              </a:rPr>
              <a:t>2019</a:t>
            </a:r>
          </a:p>
        </p:txBody>
      </p:sp>
      <p:sp>
        <p:nvSpPr>
          <p:cNvPr id="35" name="PRVRATE">
            <a:extLst>
              <a:ext uri="{FF2B5EF4-FFF2-40B4-BE49-F238E27FC236}">
                <a16:creationId xmlns:a16="http://schemas.microsoft.com/office/drawing/2014/main" id="{981E0BE1-3D4D-4F62-A04D-F0858CF511F8}"/>
              </a:ext>
            </a:extLst>
          </p:cNvPr>
          <p:cNvSpPr/>
          <p:nvPr/>
        </p:nvSpPr>
        <p:spPr>
          <a:xfrm>
            <a:off x="4205441" y="3052562"/>
            <a:ext cx="837723" cy="316037"/>
          </a:xfrm>
          <a:prstGeom prst="roundRect">
            <a:avLst/>
          </a:prstGeom>
          <a:solidFill>
            <a:srgbClr val="7030A0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138" tIns="20138" rIns="20138" bIns="20138" rtlCol="0" anchor="ctr"/>
          <a:lstStyle/>
          <a:p>
            <a:pPr algn="ctr" defTabSz="255722">
              <a:defRPr/>
            </a:pPr>
            <a:r>
              <a:rPr lang="en-US" sz="1350" b="1" dirty="0">
                <a:solidFill>
                  <a:prstClr val="white"/>
                </a:solidFill>
                <a:latin typeface="Roboto"/>
                <a:cs typeface="Arial" panose="020B0604020202020204" pitchFamily="34" charset="0"/>
              </a:rPr>
              <a:t>11,867</a:t>
            </a:r>
            <a:endParaRPr lang="en-US" sz="900" b="1" dirty="0">
              <a:solidFill>
                <a:prstClr val="white"/>
              </a:solidFill>
              <a:latin typeface="Roboto"/>
              <a:cs typeface="Arial" panose="020B0604020202020204" pitchFamily="34" charset="0"/>
            </a:endParaRPr>
          </a:p>
        </p:txBody>
      </p:sp>
      <p:sp>
        <p:nvSpPr>
          <p:cNvPr id="37" name="PRVRATE">
            <a:extLst>
              <a:ext uri="{FF2B5EF4-FFF2-40B4-BE49-F238E27FC236}">
                <a16:creationId xmlns:a16="http://schemas.microsoft.com/office/drawing/2014/main" id="{0F215863-C931-4CCF-A80C-1CB0E3E0FFB7}"/>
              </a:ext>
            </a:extLst>
          </p:cNvPr>
          <p:cNvSpPr/>
          <p:nvPr/>
        </p:nvSpPr>
        <p:spPr>
          <a:xfrm>
            <a:off x="8500071" y="1671787"/>
            <a:ext cx="415331" cy="261473"/>
          </a:xfrm>
          <a:prstGeom prst="roundRect">
            <a:avLst/>
          </a:prstGeom>
          <a:solidFill>
            <a:srgbClr val="7030A0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138" tIns="20138" rIns="20138" bIns="20138" rtlCol="0" anchor="ctr"/>
          <a:lstStyle/>
          <a:p>
            <a:pPr algn="ctr" defTabSz="255722"/>
            <a:r>
              <a:rPr lang="en-US" sz="900" b="1" dirty="0">
                <a:solidFill>
                  <a:prstClr val="white"/>
                </a:solidFill>
                <a:latin typeface="Roboto"/>
                <a:cs typeface="Arial" panose="020B0604020202020204" pitchFamily="34" charset="0"/>
              </a:rPr>
              <a:t>80%</a:t>
            </a:r>
          </a:p>
        </p:txBody>
      </p:sp>
      <p:sp>
        <p:nvSpPr>
          <p:cNvPr id="38" name="PRVRATE">
            <a:extLst>
              <a:ext uri="{FF2B5EF4-FFF2-40B4-BE49-F238E27FC236}">
                <a16:creationId xmlns:a16="http://schemas.microsoft.com/office/drawing/2014/main" id="{57264B7B-DA1B-462A-9D3F-524BC9A73AC6}"/>
              </a:ext>
            </a:extLst>
          </p:cNvPr>
          <p:cNvSpPr/>
          <p:nvPr/>
        </p:nvSpPr>
        <p:spPr>
          <a:xfrm>
            <a:off x="8500071" y="2060500"/>
            <a:ext cx="415331" cy="261473"/>
          </a:xfrm>
          <a:prstGeom prst="roundRect">
            <a:avLst/>
          </a:prstGeom>
          <a:solidFill>
            <a:srgbClr val="7030A0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138" tIns="20138" rIns="20138" bIns="20138" rtlCol="0" anchor="ctr"/>
          <a:lstStyle/>
          <a:p>
            <a:pPr algn="ctr" defTabSz="255722"/>
            <a:r>
              <a:rPr lang="en-US" sz="900" b="1" dirty="0">
                <a:solidFill>
                  <a:prstClr val="white"/>
                </a:solidFill>
                <a:latin typeface="Roboto"/>
                <a:cs typeface="Arial" panose="020B0604020202020204" pitchFamily="34" charset="0"/>
              </a:rPr>
              <a:t>80%</a:t>
            </a:r>
          </a:p>
        </p:txBody>
      </p:sp>
      <p:sp>
        <p:nvSpPr>
          <p:cNvPr id="49" name="PRVRATE">
            <a:extLst>
              <a:ext uri="{FF2B5EF4-FFF2-40B4-BE49-F238E27FC236}">
                <a16:creationId xmlns:a16="http://schemas.microsoft.com/office/drawing/2014/main" id="{43D339D2-C3E8-440B-8613-9DE81196BBF6}"/>
              </a:ext>
            </a:extLst>
          </p:cNvPr>
          <p:cNvSpPr/>
          <p:nvPr/>
        </p:nvSpPr>
        <p:spPr>
          <a:xfrm>
            <a:off x="8500071" y="2488422"/>
            <a:ext cx="415331" cy="261473"/>
          </a:xfrm>
          <a:prstGeom prst="roundRect">
            <a:avLst/>
          </a:prstGeom>
          <a:solidFill>
            <a:srgbClr val="7030A0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138" tIns="20138" rIns="20138" bIns="20138" rtlCol="0" anchor="ctr"/>
          <a:lstStyle/>
          <a:p>
            <a:pPr algn="ctr" defTabSz="255722"/>
            <a:r>
              <a:rPr lang="en-US" sz="900" b="1" dirty="0">
                <a:solidFill>
                  <a:prstClr val="white"/>
                </a:solidFill>
                <a:latin typeface="Roboto"/>
                <a:cs typeface="Arial" panose="020B0604020202020204" pitchFamily="34" charset="0"/>
              </a:rPr>
              <a:t>80%</a:t>
            </a:r>
          </a:p>
        </p:txBody>
      </p:sp>
      <p:sp>
        <p:nvSpPr>
          <p:cNvPr id="52" name="PRVRATE">
            <a:extLst>
              <a:ext uri="{FF2B5EF4-FFF2-40B4-BE49-F238E27FC236}">
                <a16:creationId xmlns:a16="http://schemas.microsoft.com/office/drawing/2014/main" id="{0CE90591-E33D-4A60-BAFF-D6A1B2025721}"/>
              </a:ext>
            </a:extLst>
          </p:cNvPr>
          <p:cNvSpPr/>
          <p:nvPr/>
        </p:nvSpPr>
        <p:spPr>
          <a:xfrm>
            <a:off x="8500071" y="2916344"/>
            <a:ext cx="415331" cy="261473"/>
          </a:xfrm>
          <a:prstGeom prst="roundRect">
            <a:avLst/>
          </a:prstGeom>
          <a:solidFill>
            <a:srgbClr val="7030A0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138" tIns="20138" rIns="20138" bIns="20138" rtlCol="0" anchor="ctr"/>
          <a:lstStyle/>
          <a:p>
            <a:pPr algn="ctr" defTabSz="255722"/>
            <a:r>
              <a:rPr lang="en-US" sz="900" b="1" dirty="0">
                <a:solidFill>
                  <a:prstClr val="white"/>
                </a:solidFill>
                <a:latin typeface="Roboto"/>
                <a:cs typeface="Arial" panose="020B0604020202020204" pitchFamily="34" charset="0"/>
              </a:rPr>
              <a:t>80%</a:t>
            </a:r>
          </a:p>
        </p:txBody>
      </p:sp>
      <p:sp>
        <p:nvSpPr>
          <p:cNvPr id="54" name="PRVRATE">
            <a:extLst>
              <a:ext uri="{FF2B5EF4-FFF2-40B4-BE49-F238E27FC236}">
                <a16:creationId xmlns:a16="http://schemas.microsoft.com/office/drawing/2014/main" id="{4B6793ED-8901-4352-870D-120C47095ECF}"/>
              </a:ext>
            </a:extLst>
          </p:cNvPr>
          <p:cNvSpPr/>
          <p:nvPr/>
        </p:nvSpPr>
        <p:spPr>
          <a:xfrm>
            <a:off x="8500071" y="1174675"/>
            <a:ext cx="474323" cy="297078"/>
          </a:xfrm>
          <a:prstGeom prst="roundRect">
            <a:avLst/>
          </a:prstGeom>
          <a:solidFill>
            <a:srgbClr val="7030A0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138" tIns="20138" rIns="20138" bIns="20138" rtlCol="0" anchor="ctr"/>
          <a:lstStyle/>
          <a:p>
            <a:pPr algn="ctr" defTabSz="255722"/>
            <a:r>
              <a:rPr lang="en-US" sz="675" b="1" dirty="0">
                <a:solidFill>
                  <a:prstClr val="white"/>
                </a:solidFill>
                <a:latin typeface="Roboto"/>
                <a:cs typeface="Arial" panose="020B0604020202020204" pitchFamily="34" charset="0"/>
              </a:rPr>
              <a:t>% </a:t>
            </a:r>
            <a:r>
              <a:rPr lang="en-US" sz="675" b="1" dirty="0" err="1">
                <a:solidFill>
                  <a:prstClr val="white"/>
                </a:solidFill>
                <a:latin typeface="Roboto"/>
                <a:cs typeface="Arial" panose="020B0604020202020204" pitchFamily="34" charset="0"/>
              </a:rPr>
              <a:t>plutôt</a:t>
            </a:r>
            <a:r>
              <a:rPr lang="en-US" sz="675" b="1" dirty="0">
                <a:solidFill>
                  <a:prstClr val="white"/>
                </a:solidFill>
                <a:latin typeface="Roboto"/>
                <a:cs typeface="Arial" panose="020B0604020202020204" pitchFamily="34" charset="0"/>
              </a:rPr>
              <a:t> </a:t>
            </a:r>
            <a:r>
              <a:rPr lang="en-US" sz="675" b="1" dirty="0" err="1">
                <a:solidFill>
                  <a:prstClr val="white"/>
                </a:solidFill>
                <a:latin typeface="Roboto"/>
                <a:cs typeface="Arial" panose="020B0604020202020204" pitchFamily="34" charset="0"/>
              </a:rPr>
              <a:t>d’accord</a:t>
            </a:r>
            <a:r>
              <a:rPr lang="en-US" sz="675" b="1" dirty="0">
                <a:solidFill>
                  <a:prstClr val="white"/>
                </a:solidFill>
                <a:latin typeface="Roboto"/>
                <a:cs typeface="Arial" panose="020B0604020202020204" pitchFamily="34" charset="0"/>
              </a:rPr>
              <a:t> 2019</a:t>
            </a:r>
          </a:p>
        </p:txBody>
      </p:sp>
      <p:graphicFrame>
        <p:nvGraphicFramePr>
          <p:cNvPr id="56" name="{&quot;Calculation&quot;:&quot;Index&quot;,&quot;Benchmark&quot;:[&quot;Benchmark3&quot;],&quot;Variable&quot;:&quot;&quot;,&quot;Round&quot;:0,&quot;Format&quot;:&quot;#&quot;,&quot;CalcParam&quot;:&quot;1&quot;,&quot;Filter&quot;:&quot;&quot;,&quot;Weight&quot;:&quot;&quot;,&quot;RespLimit&quot;:-1}">
            <a:extLst>
              <a:ext uri="{FF2B5EF4-FFF2-40B4-BE49-F238E27FC236}">
                <a16:creationId xmlns:a16="http://schemas.microsoft.com/office/drawing/2014/main" id="{97365154-F30A-466D-90A8-CB58E06547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134790"/>
              </p:ext>
            </p:extLst>
          </p:nvPr>
        </p:nvGraphicFramePr>
        <p:xfrm>
          <a:off x="3441542" y="2141667"/>
          <a:ext cx="324036" cy="23753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24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7530">
                <a:tc>
                  <a:txBody>
                    <a:bodyPr/>
                    <a:lstStyle/>
                    <a:p>
                      <a:pPr algn="ctr"/>
                      <a:r>
                        <a:rPr lang="fr-FR" sz="1100" b="0" cap="none" spc="50" dirty="0">
                          <a:ln w="0"/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73</a:t>
                      </a: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7" name="ZoneTexte 56">
            <a:extLst>
              <a:ext uri="{FF2B5EF4-FFF2-40B4-BE49-F238E27FC236}">
                <a16:creationId xmlns:a16="http://schemas.microsoft.com/office/drawing/2014/main" id="{FB4F48D1-FB91-4A4F-A007-4484671CFDD8}"/>
              </a:ext>
            </a:extLst>
          </p:cNvPr>
          <p:cNvSpPr txBox="1"/>
          <p:nvPr/>
        </p:nvSpPr>
        <p:spPr>
          <a:xfrm>
            <a:off x="2076627" y="2186221"/>
            <a:ext cx="1385087" cy="191313"/>
          </a:xfrm>
          <a:prstGeom prst="roundRect">
            <a:avLst/>
          </a:prstGeom>
          <a:noFill/>
          <a:ln>
            <a:noFill/>
          </a:ln>
        </p:spPr>
        <p:txBody>
          <a:bodyPr wrap="square" lIns="51143" tIns="25583" rIns="51143" bIns="25583" rtlCol="0">
            <a:spAutoFit/>
          </a:bodyPr>
          <a:lstStyle/>
          <a:p>
            <a:pPr algn="r" defTabSz="255722">
              <a:defRPr/>
            </a:pPr>
            <a:r>
              <a:rPr lang="en-US" sz="788" b="1" i="1" dirty="0">
                <a:solidFill>
                  <a:srgbClr val="FF3399"/>
                </a:solidFill>
                <a:latin typeface="Roboto"/>
              </a:rPr>
              <a:t>Ext RED</a:t>
            </a:r>
            <a:endParaRPr lang="en-US" sz="788" b="1" i="1" u="sng" dirty="0">
              <a:solidFill>
                <a:srgbClr val="FF3399"/>
              </a:solidFill>
              <a:latin typeface="Roboto"/>
            </a:endParaRPr>
          </a:p>
        </p:txBody>
      </p:sp>
      <p:pic>
        <p:nvPicPr>
          <p:cNvPr id="60" name="Image 59">
            <a:extLst>
              <a:ext uri="{FF2B5EF4-FFF2-40B4-BE49-F238E27FC236}">
                <a16:creationId xmlns:a16="http://schemas.microsoft.com/office/drawing/2014/main" id="{5873EEF3-928C-4932-8FB5-350CF0026E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4595" y="5347199"/>
            <a:ext cx="1522739" cy="150688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E9922108-39D2-4E2E-AD97-0BFE2220B8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885008" y="4878115"/>
            <a:ext cx="1032541" cy="774406"/>
          </a:xfrm>
          <a:prstGeom prst="rect">
            <a:avLst/>
          </a:prstGeom>
        </p:spPr>
      </p:pic>
      <p:sp>
        <p:nvSpPr>
          <p:cNvPr id="62" name="PRVRATE">
            <a:extLst>
              <a:ext uri="{FF2B5EF4-FFF2-40B4-BE49-F238E27FC236}">
                <a16:creationId xmlns:a16="http://schemas.microsoft.com/office/drawing/2014/main" id="{75D0BD36-7DE0-4256-84D0-E0ED3B189795}"/>
              </a:ext>
            </a:extLst>
          </p:cNvPr>
          <p:cNvSpPr/>
          <p:nvPr/>
        </p:nvSpPr>
        <p:spPr>
          <a:xfrm>
            <a:off x="4378053" y="3941716"/>
            <a:ext cx="665111" cy="280527"/>
          </a:xfrm>
          <a:prstGeom prst="roundRect">
            <a:avLst/>
          </a:prstGeom>
          <a:solidFill>
            <a:srgbClr val="7030A0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6850" tIns="26850" rIns="26850" bIns="26850" rtlCol="0" anchor="ctr"/>
          <a:lstStyle/>
          <a:p>
            <a:pPr algn="ctr" defTabSz="340962">
              <a:buClrTx/>
              <a:defRPr/>
            </a:pPr>
            <a:r>
              <a:rPr lang="en-US" sz="1350" b="1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82</a:t>
            </a:r>
            <a:r>
              <a:rPr lang="en-US" sz="1350" b="1" kern="1200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%</a:t>
            </a:r>
          </a:p>
        </p:txBody>
      </p:sp>
      <p:sp>
        <p:nvSpPr>
          <p:cNvPr id="63" name="ZoneTexte 13">
            <a:extLst>
              <a:ext uri="{FF2B5EF4-FFF2-40B4-BE49-F238E27FC236}">
                <a16:creationId xmlns:a16="http://schemas.microsoft.com/office/drawing/2014/main" id="{81319871-2B6E-4332-BB01-2664696FEDDC}"/>
              </a:ext>
            </a:extLst>
          </p:cNvPr>
          <p:cNvSpPr txBox="1"/>
          <p:nvPr/>
        </p:nvSpPr>
        <p:spPr>
          <a:xfrm>
            <a:off x="2475147" y="3958359"/>
            <a:ext cx="1849585" cy="210395"/>
          </a:xfrm>
          <a:prstGeom prst="roundRect">
            <a:avLst/>
          </a:prstGeom>
          <a:noFill/>
          <a:ln>
            <a:noFill/>
          </a:ln>
        </p:spPr>
        <p:txBody>
          <a:bodyPr wrap="square" lIns="51143" tIns="25583" rIns="51143" bIns="25583" rtlCol="0">
            <a:spAutoFit/>
          </a:bodyPr>
          <a:lstStyle>
            <a:defPPr>
              <a:defRPr lang="fr-FR"/>
            </a:defPPr>
            <a:lvl1pPr algn="r" defTabSz="255722">
              <a:defRPr sz="900">
                <a:solidFill>
                  <a:srgbClr val="000000">
                    <a:lumMod val="75000"/>
                    <a:lumOff val="25000"/>
                  </a:srgbClr>
                </a:solidFill>
                <a:latin typeface="Robot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Taux</a:t>
            </a:r>
            <a:r>
              <a:rPr lang="en-US" dirty="0"/>
              <a:t> </a:t>
            </a:r>
            <a:r>
              <a:rPr lang="en-US" dirty="0" err="1"/>
              <a:t>répondants</a:t>
            </a:r>
            <a:r>
              <a:rPr lang="en-US" dirty="0"/>
              <a:t> Managers 2019</a:t>
            </a:r>
          </a:p>
        </p:txBody>
      </p:sp>
      <p:sp>
        <p:nvSpPr>
          <p:cNvPr id="64" name="Titre 3">
            <a:extLst>
              <a:ext uri="{FF2B5EF4-FFF2-40B4-BE49-F238E27FC236}">
                <a16:creationId xmlns:a16="http://schemas.microsoft.com/office/drawing/2014/main" id="{8A9CCBA2-B7D1-4C07-A672-7E251CEB4C58}"/>
              </a:ext>
            </a:extLst>
          </p:cNvPr>
          <p:cNvSpPr txBox="1">
            <a:spLocks/>
          </p:cNvSpPr>
          <p:nvPr/>
        </p:nvSpPr>
        <p:spPr>
          <a:xfrm>
            <a:off x="457201" y="227542"/>
            <a:ext cx="3008313" cy="96837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5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7C1214F-FBF8-47C8-B0B7-782511EE816C}"/>
              </a:ext>
            </a:extLst>
          </p:cNvPr>
          <p:cNvSpPr/>
          <p:nvPr/>
        </p:nvSpPr>
        <p:spPr>
          <a:xfrm>
            <a:off x="-16447" y="0"/>
            <a:ext cx="1849585" cy="5715000"/>
          </a:xfrm>
          <a:prstGeom prst="rect">
            <a:avLst/>
          </a:prstGeom>
          <a:gradFill flip="none" rotWithShape="1">
            <a:gsLst>
              <a:gs pos="0">
                <a:srgbClr val="922C83"/>
              </a:gs>
              <a:gs pos="100000">
                <a:srgbClr val="EA1581"/>
              </a:gs>
              <a:gs pos="100000">
                <a:srgbClr val="EA158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#EEE2021</a:t>
            </a: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6" name="Image 65" descr="Une image contenant texte&#10;&#10;Description générée automatiquement">
            <a:extLst>
              <a:ext uri="{FF2B5EF4-FFF2-40B4-BE49-F238E27FC236}">
                <a16:creationId xmlns:a16="http://schemas.microsoft.com/office/drawing/2014/main" id="{C3A3E841-F873-4830-981E-8D9FA30B6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945" y="342606"/>
            <a:ext cx="1479376" cy="458637"/>
          </a:xfrm>
          <a:prstGeom prst="rect">
            <a:avLst/>
          </a:prstGeom>
        </p:spPr>
      </p:pic>
      <p:sp>
        <p:nvSpPr>
          <p:cNvPr id="67" name="Titre 3">
            <a:extLst>
              <a:ext uri="{FF2B5EF4-FFF2-40B4-BE49-F238E27FC236}">
                <a16:creationId xmlns:a16="http://schemas.microsoft.com/office/drawing/2014/main" id="{2343B8EA-BD44-4D3A-AC09-B41662C53FBA}"/>
              </a:ext>
            </a:extLst>
          </p:cNvPr>
          <p:cNvSpPr txBox="1">
            <a:spLocks/>
          </p:cNvSpPr>
          <p:nvPr/>
        </p:nvSpPr>
        <p:spPr>
          <a:xfrm>
            <a:off x="1859442" y="165833"/>
            <a:ext cx="4505286" cy="3591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defTabSz="380985">
              <a:spcBef>
                <a:spcPct val="0"/>
              </a:spcBef>
              <a:buNone/>
              <a:defRPr sz="1667" b="1"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Baromètre Climat 2021 : fort engagement</a:t>
            </a:r>
          </a:p>
        </p:txBody>
      </p:sp>
    </p:spTree>
    <p:extLst>
      <p:ext uri="{BB962C8B-B14F-4D97-AF65-F5344CB8AC3E}">
        <p14:creationId xmlns:p14="http://schemas.microsoft.com/office/powerpoint/2010/main" val="3460758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0BA0840-89FD-4D81-A23D-81A72B2BA59D}"/>
              </a:ext>
            </a:extLst>
          </p:cNvPr>
          <p:cNvSpPr/>
          <p:nvPr/>
        </p:nvSpPr>
        <p:spPr>
          <a:xfrm>
            <a:off x="0" y="0"/>
            <a:ext cx="1849585" cy="5715000"/>
          </a:xfrm>
          <a:prstGeom prst="rect">
            <a:avLst/>
          </a:prstGeom>
          <a:gradFill flip="none" rotWithShape="1">
            <a:gsLst>
              <a:gs pos="0">
                <a:srgbClr val="922C83"/>
              </a:gs>
              <a:gs pos="100000">
                <a:srgbClr val="EA1581"/>
              </a:gs>
              <a:gs pos="100000">
                <a:srgbClr val="EA158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#EEE2021</a:t>
            </a: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331608-0C63-4226-8023-725296CC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45" y="190206"/>
            <a:ext cx="1479376" cy="458637"/>
          </a:xfrm>
          <a:prstGeom prst="rect">
            <a:avLst/>
          </a:prstGeom>
        </p:spPr>
      </p:pic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B1CF2BE7-5450-4744-B818-205F475CEA37}"/>
              </a:ext>
            </a:extLst>
          </p:cNvPr>
          <p:cNvSpPr txBox="1">
            <a:spLocks/>
          </p:cNvSpPr>
          <p:nvPr/>
        </p:nvSpPr>
        <p:spPr>
          <a:xfrm>
            <a:off x="5762297" y="902887"/>
            <a:ext cx="3008313" cy="3909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TEXTE TEXTE TEXTE TEXTE</a:t>
            </a:r>
            <a:endParaRPr lang="fr-FR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2AC59A0-74B6-4017-8413-501F7E5D3F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85008" y="4878115"/>
            <a:ext cx="1032541" cy="77440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CC81757-8A78-44C3-9939-FD41D0E9E9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186" y="5143792"/>
            <a:ext cx="1904005" cy="1884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343578E-E239-4AD8-942F-4A80BC059FC5}"/>
              </a:ext>
            </a:extLst>
          </p:cNvPr>
          <p:cNvSpPr/>
          <p:nvPr/>
        </p:nvSpPr>
        <p:spPr>
          <a:xfrm>
            <a:off x="2002261" y="1279749"/>
            <a:ext cx="3346922" cy="298543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 algn="just">
              <a:spcBef>
                <a:spcPts val="1200"/>
              </a:spcBef>
            </a:pPr>
            <a:r>
              <a:rPr lang="fr-FR" sz="1400" dirty="0"/>
              <a:t>Sonepar a été fondé en 1969 par              Monsieur Henri </a:t>
            </a:r>
            <a:r>
              <a:rPr lang="fr-FR" sz="1400" dirty="0" err="1"/>
              <a:t>Coisne</a:t>
            </a:r>
            <a:r>
              <a:rPr lang="fr-FR" sz="1400" dirty="0"/>
              <a:t>.</a:t>
            </a:r>
          </a:p>
          <a:p>
            <a:pPr algn="just">
              <a:spcBef>
                <a:spcPts val="1200"/>
              </a:spcBef>
            </a:pPr>
            <a:r>
              <a:rPr lang="fr-FR" sz="1400" dirty="0"/>
              <a:t>Sonepar est un groupe familial indépendant, leader mondial de la distribution aux professionnels de matériels électriques, solutions et services associés. </a:t>
            </a:r>
          </a:p>
          <a:p>
            <a:pPr lvl="0" algn="just">
              <a:spcBef>
                <a:spcPts val="1200"/>
              </a:spcBef>
            </a:pPr>
            <a:r>
              <a:rPr lang="fr-FR" sz="1400" dirty="0"/>
              <a:t>Sonepar accompagne ses clients dans de nombreux marchés et réalise, en s’appuyant sur la compétence</a:t>
            </a:r>
            <a:br>
              <a:rPr lang="fr-FR" sz="1400" dirty="0"/>
            </a:br>
            <a:r>
              <a:rPr lang="fr-FR" sz="1400" dirty="0"/>
              <a:t>et la passion de ses 45 000 collaborateurs, un chiffre d’affaires de 23 milliards d’euros en 2020.</a:t>
            </a:r>
          </a:p>
        </p:txBody>
      </p:sp>
      <p:pic>
        <p:nvPicPr>
          <p:cNvPr id="13" name="Espace réservé pour une image  8" descr="Une image contenant personne, intérieur, table, femme&#10;&#10;Description générée automatiquement">
            <a:extLst>
              <a:ext uri="{FF2B5EF4-FFF2-40B4-BE49-F238E27FC236}">
                <a16:creationId xmlns:a16="http://schemas.microsoft.com/office/drawing/2014/main" id="{0466B217-C7D3-43D7-9F5A-227CB107C7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9379" y="0"/>
            <a:ext cx="3729139" cy="4375277"/>
          </a:xfrm>
          <a:prstGeom prst="rect">
            <a:avLst/>
          </a:prstGeom>
        </p:spPr>
      </p:pic>
      <p:sp>
        <p:nvSpPr>
          <p:cNvPr id="16" name="TextBox 50">
            <a:extLst>
              <a:ext uri="{FF2B5EF4-FFF2-40B4-BE49-F238E27FC236}">
                <a16:creationId xmlns:a16="http://schemas.microsoft.com/office/drawing/2014/main" id="{92090707-62C9-495E-9103-FF5FF824C562}"/>
              </a:ext>
            </a:extLst>
          </p:cNvPr>
          <p:cNvSpPr txBox="1"/>
          <p:nvPr/>
        </p:nvSpPr>
        <p:spPr>
          <a:xfrm>
            <a:off x="5914973" y="4419454"/>
            <a:ext cx="3002576" cy="38683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9000"/>
              </a:lnSpc>
            </a:pPr>
            <a:r>
              <a:rPr lang="en-US" sz="1100" b="1" dirty="0">
                <a:solidFill>
                  <a:schemeClr val="accent1"/>
                </a:solidFill>
              </a:rPr>
              <a:t>Marie-Christine COISNE-ROQUETTE</a:t>
            </a:r>
          </a:p>
          <a:p>
            <a:pPr algn="ctr">
              <a:lnSpc>
                <a:spcPct val="89000"/>
              </a:lnSpc>
            </a:pPr>
            <a:r>
              <a:rPr lang="fr-FR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Président de Sonepar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C10B4CA-0980-4E2E-9C4A-EE2B921E5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158" y="64939"/>
            <a:ext cx="3008313" cy="968375"/>
          </a:xfrm>
        </p:spPr>
        <p:txBody>
          <a:bodyPr/>
          <a:lstStyle/>
          <a:p>
            <a:r>
              <a:rPr lang="fr-FR" dirty="0"/>
              <a:t>Sonepar – Présentation du Groupe</a:t>
            </a:r>
          </a:p>
        </p:txBody>
      </p:sp>
    </p:spTree>
    <p:extLst>
      <p:ext uri="{BB962C8B-B14F-4D97-AF65-F5344CB8AC3E}">
        <p14:creationId xmlns:p14="http://schemas.microsoft.com/office/powerpoint/2010/main" val="1938445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0BA0840-89FD-4D81-A23D-81A72B2BA59D}"/>
              </a:ext>
            </a:extLst>
          </p:cNvPr>
          <p:cNvSpPr/>
          <p:nvPr/>
        </p:nvSpPr>
        <p:spPr>
          <a:xfrm>
            <a:off x="0" y="-7374"/>
            <a:ext cx="1849585" cy="5722374"/>
          </a:xfrm>
          <a:prstGeom prst="rect">
            <a:avLst/>
          </a:prstGeom>
          <a:gradFill flip="none" rotWithShape="1">
            <a:gsLst>
              <a:gs pos="0">
                <a:srgbClr val="922C83"/>
              </a:gs>
              <a:gs pos="100000">
                <a:srgbClr val="EA1581"/>
              </a:gs>
              <a:gs pos="100000">
                <a:srgbClr val="EA158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#EEE2021</a:t>
            </a: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331608-0C63-4226-8023-725296CC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45" y="190206"/>
            <a:ext cx="1479376" cy="45863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A603A1-ADCD-48F4-8E59-86AF457482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85008" y="4878115"/>
            <a:ext cx="1032541" cy="77440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7CC441D-9470-48D7-A81A-C4FFAC84B4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186" y="5143792"/>
            <a:ext cx="1904005" cy="188417"/>
          </a:xfrm>
          <a:prstGeom prst="rect">
            <a:avLst/>
          </a:prstGeom>
        </p:spPr>
      </p:pic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EFBE69CE-85B1-4908-80B3-A59F79858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DCA4A60-A56D-4CFA-8E73-20E02938B6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585" y="-12849"/>
            <a:ext cx="729441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17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0BA0840-89FD-4D81-A23D-81A72B2BA59D}"/>
              </a:ext>
            </a:extLst>
          </p:cNvPr>
          <p:cNvSpPr/>
          <p:nvPr/>
        </p:nvSpPr>
        <p:spPr>
          <a:xfrm>
            <a:off x="0" y="-7374"/>
            <a:ext cx="1849585" cy="5722374"/>
          </a:xfrm>
          <a:prstGeom prst="rect">
            <a:avLst/>
          </a:prstGeom>
          <a:gradFill flip="none" rotWithShape="1">
            <a:gsLst>
              <a:gs pos="0">
                <a:srgbClr val="922C83"/>
              </a:gs>
              <a:gs pos="100000">
                <a:srgbClr val="EA1581"/>
              </a:gs>
              <a:gs pos="100000">
                <a:srgbClr val="EA158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#EEE2021</a:t>
            </a: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331608-0C63-4226-8023-725296CC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45" y="190206"/>
            <a:ext cx="1479376" cy="45863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A603A1-ADCD-48F4-8E59-86AF457482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85008" y="4878115"/>
            <a:ext cx="1032541" cy="77440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7CC441D-9470-48D7-A81A-C4FFAC84B4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186" y="5257608"/>
            <a:ext cx="1904005" cy="18841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E54E5F3-2CD4-45B1-8043-A80F479D3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585" y="-7374"/>
            <a:ext cx="7294415" cy="500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92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0BA0840-89FD-4D81-A23D-81A72B2BA59D}"/>
              </a:ext>
            </a:extLst>
          </p:cNvPr>
          <p:cNvSpPr/>
          <p:nvPr/>
        </p:nvSpPr>
        <p:spPr>
          <a:xfrm>
            <a:off x="0" y="0"/>
            <a:ext cx="1849585" cy="5715000"/>
          </a:xfrm>
          <a:prstGeom prst="rect">
            <a:avLst/>
          </a:prstGeom>
          <a:gradFill flip="none" rotWithShape="1">
            <a:gsLst>
              <a:gs pos="0">
                <a:srgbClr val="922C83"/>
              </a:gs>
              <a:gs pos="100000">
                <a:srgbClr val="EA1581"/>
              </a:gs>
              <a:gs pos="100000">
                <a:srgbClr val="EA158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#EEE2021</a:t>
            </a: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331608-0C63-4226-8023-725296CC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45" y="190206"/>
            <a:ext cx="1479376" cy="45863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A603A1-ADCD-48F4-8E59-86AF457482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85008" y="4878115"/>
            <a:ext cx="1032541" cy="77440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7CC441D-9470-48D7-A81A-C4FFAC84B4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186" y="5143792"/>
            <a:ext cx="1904005" cy="18841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4986CE3-6B25-4E0E-AAC9-E4C425003F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585" y="1520112"/>
            <a:ext cx="7294415" cy="3090801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DFDC570C-3586-4125-A383-E594D2A0E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825" y="294041"/>
            <a:ext cx="5363243" cy="968375"/>
          </a:xfrm>
        </p:spPr>
        <p:txBody>
          <a:bodyPr/>
          <a:lstStyle/>
          <a:p>
            <a:r>
              <a:rPr lang="fr-FR" sz="1800">
                <a:ea typeface="Roboto" panose="02000000000000000000" pitchFamily="2" charset="0"/>
                <a:cs typeface="Arial" panose="020B0604020202020204" pitchFamily="34" charset="0"/>
              </a:rPr>
              <a:t>Développement international : 1969 - 1999 </a:t>
            </a:r>
            <a:br>
              <a:rPr lang="fr-FR" sz="110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7076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0BA0840-89FD-4D81-A23D-81A72B2BA59D}"/>
              </a:ext>
            </a:extLst>
          </p:cNvPr>
          <p:cNvSpPr/>
          <p:nvPr/>
        </p:nvSpPr>
        <p:spPr>
          <a:xfrm>
            <a:off x="0" y="12846"/>
            <a:ext cx="1849585" cy="5689305"/>
          </a:xfrm>
          <a:prstGeom prst="rect">
            <a:avLst/>
          </a:prstGeom>
          <a:gradFill flip="none" rotWithShape="1">
            <a:gsLst>
              <a:gs pos="0">
                <a:srgbClr val="922C83"/>
              </a:gs>
              <a:gs pos="100000">
                <a:srgbClr val="EA1581"/>
              </a:gs>
              <a:gs pos="100000">
                <a:srgbClr val="EA158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#EEE2021</a:t>
            </a: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331608-0C63-4226-8023-725296CC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45" y="190206"/>
            <a:ext cx="1479376" cy="45863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A603A1-ADCD-48F4-8E59-86AF457482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85008" y="4878115"/>
            <a:ext cx="1032541" cy="77440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7CC441D-9470-48D7-A81A-C4FFAC84B4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186" y="5143792"/>
            <a:ext cx="1904005" cy="18841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DAA8DF6-3864-4E46-A40F-8464A9DA11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585" y="1327316"/>
            <a:ext cx="7199075" cy="3480039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FD1CBC10-4A6A-4D59-95E9-98B38227B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925" y="194244"/>
            <a:ext cx="4708636" cy="968375"/>
          </a:xfrm>
        </p:spPr>
        <p:txBody>
          <a:bodyPr/>
          <a:lstStyle/>
          <a:p>
            <a:r>
              <a:rPr lang="fr-FR" sz="1800" dirty="0">
                <a:ea typeface="Roboto" panose="02000000000000000000" pitchFamily="2" charset="0"/>
              </a:rPr>
              <a:t>Développement international : 2000 - 2020 </a:t>
            </a:r>
            <a:br>
              <a:rPr lang="fr-FR" sz="11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9814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0BA0840-89FD-4D81-A23D-81A72B2BA59D}"/>
              </a:ext>
            </a:extLst>
          </p:cNvPr>
          <p:cNvSpPr/>
          <p:nvPr/>
        </p:nvSpPr>
        <p:spPr>
          <a:xfrm>
            <a:off x="0" y="0"/>
            <a:ext cx="1849585" cy="5715000"/>
          </a:xfrm>
          <a:prstGeom prst="rect">
            <a:avLst/>
          </a:prstGeom>
          <a:gradFill flip="none" rotWithShape="1">
            <a:gsLst>
              <a:gs pos="0">
                <a:srgbClr val="922C83"/>
              </a:gs>
              <a:gs pos="100000">
                <a:srgbClr val="EA1581"/>
              </a:gs>
              <a:gs pos="100000">
                <a:srgbClr val="EA158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#EEE2021</a:t>
            </a: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331608-0C63-4226-8023-725296CC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45" y="190206"/>
            <a:ext cx="1479376" cy="458637"/>
          </a:xfrm>
          <a:prstGeom prst="rect">
            <a:avLst/>
          </a:prstGeom>
        </p:spPr>
      </p:pic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B1CF2BE7-5450-4744-B818-205F475CEA37}"/>
              </a:ext>
            </a:extLst>
          </p:cNvPr>
          <p:cNvSpPr txBox="1">
            <a:spLocks/>
          </p:cNvSpPr>
          <p:nvPr/>
        </p:nvSpPr>
        <p:spPr>
          <a:xfrm>
            <a:off x="5762297" y="902887"/>
            <a:ext cx="3008313" cy="3909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TEXTE TEXTE TEXTE TEXTE</a:t>
            </a:r>
            <a:endParaRPr lang="fr-FR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8A603A1-ADCD-48F4-8E59-86AF457482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85008" y="4878115"/>
            <a:ext cx="1032541" cy="77440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7CC441D-9470-48D7-A81A-C4FFAC84B4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186" y="5143792"/>
            <a:ext cx="1904005" cy="18841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F4C4881-CAD7-408F-80E5-745D73CC6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7509" y="1492386"/>
            <a:ext cx="7025109" cy="2612686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8E8EDD04-A0A1-436D-A856-11B6B4C58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509" y="190206"/>
            <a:ext cx="3008313" cy="968375"/>
          </a:xfrm>
        </p:spPr>
        <p:txBody>
          <a:bodyPr/>
          <a:lstStyle/>
          <a:p>
            <a:r>
              <a:rPr lang="fr-FR" dirty="0"/>
              <a:t>Chiffres clés</a:t>
            </a:r>
          </a:p>
        </p:txBody>
      </p:sp>
    </p:spTree>
    <p:extLst>
      <p:ext uri="{BB962C8B-B14F-4D97-AF65-F5344CB8AC3E}">
        <p14:creationId xmlns:p14="http://schemas.microsoft.com/office/powerpoint/2010/main" val="819226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331608-0C63-4226-8023-725296CC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45" y="190206"/>
            <a:ext cx="1479376" cy="45863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B53B94C-61B9-43CF-B492-121F80F8D619}"/>
              </a:ext>
            </a:extLst>
          </p:cNvPr>
          <p:cNvSpPr/>
          <p:nvPr/>
        </p:nvSpPr>
        <p:spPr>
          <a:xfrm>
            <a:off x="1851860" y="0"/>
            <a:ext cx="7292139" cy="4959927"/>
          </a:xfrm>
          <a:prstGeom prst="rect">
            <a:avLst/>
          </a:prstGeom>
          <a:solidFill>
            <a:srgbClr val="27348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 anchorCtr="0"/>
          <a:lstStyle/>
          <a:p>
            <a:endParaRPr lang="fr-FR" b="1" dirty="0">
              <a:solidFill>
                <a:srgbClr val="00B0F0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algn="just"/>
            <a:r>
              <a:rPr lang="fr-FR" sz="1600" b="1" dirty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</a:rPr>
              <a:t>La </a:t>
            </a:r>
            <a:r>
              <a:rPr lang="fr-FR" sz="1600" b="1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mission</a:t>
            </a:r>
            <a:r>
              <a:rPr lang="fr-FR" sz="1600" b="1" dirty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</a:rPr>
              <a:t> de Sonepar est de conserver sa place de </a:t>
            </a:r>
            <a:r>
              <a:rPr lang="fr-FR" sz="1600" b="1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leader mondial </a:t>
            </a:r>
            <a:r>
              <a:rPr lang="fr-FR" sz="1600" b="1" dirty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</a:rPr>
              <a:t>dans les métiers de la distribution de matériels, systèmes électriques et services de distribution associés afin d’accompagner nos clients à l’aide d’une expérience </a:t>
            </a:r>
            <a:r>
              <a:rPr lang="fr-FR" sz="1600" b="1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de commercialisation omnicanale</a:t>
            </a:r>
            <a:r>
              <a:rPr lang="fr-FR" sz="1600" b="1" dirty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</a:rPr>
              <a:t>, promouvoir une démarche de </a:t>
            </a:r>
            <a:r>
              <a:rPr lang="fr-FR" sz="1600" b="1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développement durable </a:t>
            </a:r>
            <a:r>
              <a:rPr lang="fr-FR" sz="1600" b="1" dirty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</a:rPr>
              <a:t>exemplaire et garantir à nos collaborateurs un environnement de travail </a:t>
            </a:r>
            <a:r>
              <a:rPr lang="fr-FR" sz="1600" b="1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divers et inclusif</a:t>
            </a:r>
            <a:r>
              <a:rPr lang="fr-FR" sz="1600" b="1" dirty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</a:rPr>
              <a:t>. </a:t>
            </a:r>
            <a:r>
              <a:rPr lang="fr-FR" sz="1600" b="1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</a:rPr>
              <a:t>(Philippe DELPECH, Sonepar CEO)</a:t>
            </a:r>
            <a:endParaRPr lang="fr-FR" sz="1200" dirty="0">
              <a:solidFill>
                <a:srgbClr val="FFFFFF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2AC59A0-74B6-4017-8413-501F7E5D3F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85008" y="4878115"/>
            <a:ext cx="1032541" cy="77440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D5B93B6-0854-4FE0-9F05-1E6A1C214B8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3532" y="5337345"/>
            <a:ext cx="1904005" cy="1884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CD754D7-3FA3-4BD8-9442-F6549776BCC1}"/>
              </a:ext>
            </a:extLst>
          </p:cNvPr>
          <p:cNvSpPr/>
          <p:nvPr/>
        </p:nvSpPr>
        <p:spPr>
          <a:xfrm>
            <a:off x="0" y="0"/>
            <a:ext cx="1849585" cy="5715000"/>
          </a:xfrm>
          <a:prstGeom prst="rect">
            <a:avLst/>
          </a:prstGeom>
          <a:gradFill flip="none" rotWithShape="1">
            <a:gsLst>
              <a:gs pos="0">
                <a:srgbClr val="922C83"/>
              </a:gs>
              <a:gs pos="100000">
                <a:srgbClr val="EA1581"/>
              </a:gs>
              <a:gs pos="100000">
                <a:srgbClr val="EA158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#EEE2021</a:t>
            </a: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Image 18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59B9FC-7B64-476F-A7B0-4FF45B7AB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45" y="190206"/>
            <a:ext cx="1479376" cy="4586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A578A6F-B9EF-429D-908D-346FAC4B5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3543" y="2002318"/>
            <a:ext cx="4624387" cy="2593537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0955FC93-4181-40D4-BD05-F2144B135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5980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0BA0840-89FD-4D81-A23D-81A72B2BA59D}"/>
              </a:ext>
            </a:extLst>
          </p:cNvPr>
          <p:cNvSpPr/>
          <p:nvPr/>
        </p:nvSpPr>
        <p:spPr>
          <a:xfrm>
            <a:off x="0" y="12846"/>
            <a:ext cx="1849585" cy="5689305"/>
          </a:xfrm>
          <a:prstGeom prst="rect">
            <a:avLst/>
          </a:prstGeom>
          <a:gradFill flip="none" rotWithShape="1">
            <a:gsLst>
              <a:gs pos="0">
                <a:srgbClr val="922C83"/>
              </a:gs>
              <a:gs pos="100000">
                <a:srgbClr val="EA1581"/>
              </a:gs>
              <a:gs pos="100000">
                <a:srgbClr val="EA158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#EEE2021</a:t>
            </a: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331608-0C63-4226-8023-725296CC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45" y="190206"/>
            <a:ext cx="1479376" cy="45863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A603A1-ADCD-48F4-8E59-86AF457482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85008" y="4878115"/>
            <a:ext cx="1032541" cy="77440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7CC441D-9470-48D7-A81A-C4FFAC84B4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186" y="5143792"/>
            <a:ext cx="1904005" cy="188417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9DBAFA77-1EC8-4469-9949-A23AC7207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4466" y="1695978"/>
            <a:ext cx="7294415" cy="1865553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F3554470-E83D-4E95-BEEB-C370E2A96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983" y="97868"/>
            <a:ext cx="3008313" cy="968375"/>
          </a:xfrm>
        </p:spPr>
        <p:txBody>
          <a:bodyPr/>
          <a:lstStyle/>
          <a:p>
            <a:r>
              <a:rPr lang="fr-FR" dirty="0"/>
              <a:t>Équipe de Direction</a:t>
            </a:r>
          </a:p>
        </p:txBody>
      </p:sp>
    </p:spTree>
    <p:extLst>
      <p:ext uri="{BB962C8B-B14F-4D97-AF65-F5344CB8AC3E}">
        <p14:creationId xmlns:p14="http://schemas.microsoft.com/office/powerpoint/2010/main" val="3720500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0BA0840-89FD-4D81-A23D-81A72B2BA59D}"/>
              </a:ext>
            </a:extLst>
          </p:cNvPr>
          <p:cNvSpPr/>
          <p:nvPr/>
        </p:nvSpPr>
        <p:spPr>
          <a:xfrm>
            <a:off x="0" y="0"/>
            <a:ext cx="1849585" cy="5715000"/>
          </a:xfrm>
          <a:prstGeom prst="rect">
            <a:avLst/>
          </a:prstGeom>
          <a:gradFill flip="none" rotWithShape="1">
            <a:gsLst>
              <a:gs pos="0">
                <a:srgbClr val="922C83"/>
              </a:gs>
              <a:gs pos="100000">
                <a:srgbClr val="EA1581"/>
              </a:gs>
              <a:gs pos="100000">
                <a:srgbClr val="EA158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#EEE2021</a:t>
            </a: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331608-0C63-4226-8023-725296CC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45" y="190206"/>
            <a:ext cx="1479376" cy="458637"/>
          </a:xfrm>
          <a:prstGeom prst="rect">
            <a:avLst/>
          </a:prstGeom>
        </p:spPr>
      </p:pic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B1CF2BE7-5450-4744-B818-205F475CEA37}"/>
              </a:ext>
            </a:extLst>
          </p:cNvPr>
          <p:cNvSpPr txBox="1">
            <a:spLocks/>
          </p:cNvSpPr>
          <p:nvPr/>
        </p:nvSpPr>
        <p:spPr>
          <a:xfrm>
            <a:off x="5762297" y="902887"/>
            <a:ext cx="3008313" cy="3909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TEXTE TEXTE TEXTE TEXTE</a:t>
            </a:r>
            <a:endParaRPr lang="fr-FR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8A603A1-ADCD-48F4-8E59-86AF457482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85008" y="4878115"/>
            <a:ext cx="1032541" cy="77440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7CC441D-9470-48D7-A81A-C4FFAC84B4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186" y="5143792"/>
            <a:ext cx="1904005" cy="18841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51F174C-D3AE-4FBF-B9C6-918E8C3BA2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585" y="1147745"/>
            <a:ext cx="7294415" cy="3846414"/>
          </a:xfrm>
          <a:prstGeom prst="rect">
            <a:avLst/>
          </a:prstGeom>
        </p:spPr>
      </p:pic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2540175C-B6FC-4343-AEE0-C54FE1704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45" y="190206"/>
            <a:ext cx="1479376" cy="458637"/>
          </a:xfrm>
          <a:prstGeom prst="rect">
            <a:avLst/>
          </a:prstGeom>
        </p:spPr>
      </p:pic>
      <p:sp>
        <p:nvSpPr>
          <p:cNvPr id="15" name="Titre 3">
            <a:extLst>
              <a:ext uri="{FF2B5EF4-FFF2-40B4-BE49-F238E27FC236}">
                <a16:creationId xmlns:a16="http://schemas.microsoft.com/office/drawing/2014/main" id="{1A53FA31-A042-4BA5-97A3-E5FFB3A50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7547" y="56941"/>
            <a:ext cx="3008313" cy="968375"/>
          </a:xfrm>
        </p:spPr>
        <p:txBody>
          <a:bodyPr/>
          <a:lstStyle/>
          <a:p>
            <a:r>
              <a:rPr lang="fr-FR" dirty="0"/>
              <a:t>Nos collaborateurs</a:t>
            </a:r>
          </a:p>
        </p:txBody>
      </p:sp>
    </p:spTree>
    <p:extLst>
      <p:ext uri="{BB962C8B-B14F-4D97-AF65-F5344CB8AC3E}">
        <p14:creationId xmlns:p14="http://schemas.microsoft.com/office/powerpoint/2010/main" val="287254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0BA0840-89FD-4D81-A23D-81A72B2BA59D}"/>
              </a:ext>
            </a:extLst>
          </p:cNvPr>
          <p:cNvSpPr/>
          <p:nvPr/>
        </p:nvSpPr>
        <p:spPr>
          <a:xfrm>
            <a:off x="0" y="0"/>
            <a:ext cx="1849585" cy="5715000"/>
          </a:xfrm>
          <a:prstGeom prst="rect">
            <a:avLst/>
          </a:prstGeom>
          <a:gradFill flip="none" rotWithShape="1">
            <a:gsLst>
              <a:gs pos="0">
                <a:srgbClr val="922C83"/>
              </a:gs>
              <a:gs pos="100000">
                <a:srgbClr val="EA1581"/>
              </a:gs>
              <a:gs pos="100000">
                <a:srgbClr val="EA158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#EEE2021</a:t>
            </a:r>
          </a:p>
          <a:p>
            <a:pPr algn="ctr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331608-0C63-4226-8023-725296CC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45" y="190206"/>
            <a:ext cx="1479376" cy="458637"/>
          </a:xfrm>
          <a:prstGeom prst="rect">
            <a:avLst/>
          </a:prstGeom>
        </p:spPr>
      </p:pic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B1CF2BE7-5450-4744-B818-205F475CEA37}"/>
              </a:ext>
            </a:extLst>
          </p:cNvPr>
          <p:cNvSpPr txBox="1">
            <a:spLocks/>
          </p:cNvSpPr>
          <p:nvPr/>
        </p:nvSpPr>
        <p:spPr>
          <a:xfrm>
            <a:off x="5762297" y="902887"/>
            <a:ext cx="3008313" cy="3909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indent="0" algn="l" defTabSz="380985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TEXTE TEXTE TEXTE TEXTE</a:t>
            </a:r>
            <a:endParaRPr lang="fr-FR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8A603A1-ADCD-48F4-8E59-86AF457482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85008" y="4878115"/>
            <a:ext cx="1032541" cy="77440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7CC441D-9470-48D7-A81A-C4FFAC84B4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186" y="5143792"/>
            <a:ext cx="1904005" cy="188417"/>
          </a:xfrm>
          <a:prstGeom prst="rect">
            <a:avLst/>
          </a:prstGeom>
        </p:spPr>
      </p:pic>
      <p:pic>
        <p:nvPicPr>
          <p:cNvPr id="11" name="Espace réservé pour une image  9" descr="Une image contenant personne, intérieur, homme, cuisine&#10;&#10;Description générée automatiquement">
            <a:extLst>
              <a:ext uri="{FF2B5EF4-FFF2-40B4-BE49-F238E27FC236}">
                <a16:creationId xmlns:a16="http://schemas.microsoft.com/office/drawing/2014/main" id="{44F02651-4EEC-49F5-A228-552C9F83CD8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651" y="1579779"/>
            <a:ext cx="3170865" cy="268093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CA215E3-A075-4608-A16E-F502FE796B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1103" y="836878"/>
            <a:ext cx="3877557" cy="3730557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D106C125-BD69-4C64-BD33-71B32A006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4466" y="164655"/>
            <a:ext cx="3008313" cy="968375"/>
          </a:xfrm>
        </p:spPr>
        <p:txBody>
          <a:bodyPr/>
          <a:lstStyle/>
          <a:p>
            <a:r>
              <a:rPr lang="fr-FR" dirty="0"/>
              <a:t>1 million de clients</a:t>
            </a:r>
          </a:p>
        </p:txBody>
      </p:sp>
    </p:spTree>
    <p:extLst>
      <p:ext uri="{BB962C8B-B14F-4D97-AF65-F5344CB8AC3E}">
        <p14:creationId xmlns:p14="http://schemas.microsoft.com/office/powerpoint/2010/main" val="356926192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Sonepar 2020 Yellow">
  <a:themeElements>
    <a:clrScheme name="SONEPAR">
      <a:dk1>
        <a:srgbClr val="000000"/>
      </a:dk1>
      <a:lt1>
        <a:srgbClr val="FFFFFF"/>
      </a:lt1>
      <a:dk2>
        <a:srgbClr val="EE7103"/>
      </a:dk2>
      <a:lt2>
        <a:srgbClr val="E7E6E6"/>
      </a:lt2>
      <a:accent1>
        <a:srgbClr val="27348B"/>
      </a:accent1>
      <a:accent2>
        <a:srgbClr val="009EE3"/>
      </a:accent2>
      <a:accent3>
        <a:srgbClr val="F3C200"/>
      </a:accent3>
      <a:accent4>
        <a:srgbClr val="CD3A45"/>
      </a:accent4>
      <a:accent5>
        <a:srgbClr val="683E82"/>
      </a:accent5>
      <a:accent6>
        <a:srgbClr val="047D5C"/>
      </a:accent6>
      <a:hlink>
        <a:srgbClr val="0563C1"/>
      </a:hlink>
      <a:folHlink>
        <a:srgbClr val="954F72"/>
      </a:folHlink>
    </a:clrScheme>
    <a:fontScheme name="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dirty="0" err="1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onepar_template_L+_Final" id="{45187964-DA68-4B77-9152-2AC7542A630E}" vid="{9F383DA0-7FFE-4F00-BBF5-0923BB47E9E1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EFFF40C0069A4D9655A9A027144DC4" ma:contentTypeVersion="13" ma:contentTypeDescription="Crée un document." ma:contentTypeScope="" ma:versionID="be7b78931daa149562d80029513589db">
  <xsd:schema xmlns:xsd="http://www.w3.org/2001/XMLSchema" xmlns:xs="http://www.w3.org/2001/XMLSchema" xmlns:p="http://schemas.microsoft.com/office/2006/metadata/properties" xmlns:ns2="56ddd2ae-0239-4687-b282-55f3ed7a959a" xmlns:ns3="0c6675b0-729b-48d4-9f82-0a71e1e2ee9a" targetNamespace="http://schemas.microsoft.com/office/2006/metadata/properties" ma:root="true" ma:fieldsID="ebce13adcfe1f16f1b00f377475e17bd" ns2:_="" ns3:_="">
    <xsd:import namespace="56ddd2ae-0239-4687-b282-55f3ed7a959a"/>
    <xsd:import namespace="0c6675b0-729b-48d4-9f82-0a71e1e2ee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ddd2ae-0239-4687-b282-55f3ed7a95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6675b0-729b-48d4-9f82-0a71e1e2ee9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25F5676-5208-46A7-9DB5-AA061AC132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CD9EE90-F8CA-46DE-8053-564591542B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ddd2ae-0239-4687-b282-55f3ed7a959a"/>
    <ds:schemaRef ds:uri="0c6675b0-729b-48d4-9f82-0a71e1e2ee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712CB58-E3A6-4AC4-B660-D131EC80AD6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512</Words>
  <Application>Microsoft Office PowerPoint</Application>
  <PresentationFormat>Affichage à l'écran (16:10)</PresentationFormat>
  <Paragraphs>473</Paragraphs>
  <Slides>21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21</vt:i4>
      </vt:variant>
    </vt:vector>
  </HeadingPairs>
  <TitlesOfParts>
    <vt:vector size="28" baseType="lpstr">
      <vt:lpstr>Arial</vt:lpstr>
      <vt:lpstr>Calibri</vt:lpstr>
      <vt:lpstr>Roboto</vt:lpstr>
      <vt:lpstr>Verdana</vt:lpstr>
      <vt:lpstr>Wingdings</vt:lpstr>
      <vt:lpstr>Thème Office</vt:lpstr>
      <vt:lpstr>Thème Sonepar 2020 Yellow</vt:lpstr>
      <vt:lpstr>Présentation du Groupe Sonepar </vt:lpstr>
      <vt:lpstr>Sonepar – Présentation du Groupe</vt:lpstr>
      <vt:lpstr>Développement international : 1969 - 1999  </vt:lpstr>
      <vt:lpstr>Développement international : 2000 - 2020  </vt:lpstr>
      <vt:lpstr>Chiffres clés</vt:lpstr>
      <vt:lpstr>Présentation PowerPoint</vt:lpstr>
      <vt:lpstr>Équipe de Direction</vt:lpstr>
      <vt:lpstr>Nos collaborateurs</vt:lpstr>
      <vt:lpstr>1 million de clients</vt:lpstr>
      <vt:lpstr>Une organisation régionale</vt:lpstr>
      <vt:lpstr>Plus de 100 enseignes de distribution dans le monde</vt:lpstr>
      <vt:lpstr>Une croissance durable et régulière</vt:lpstr>
      <vt:lpstr>Présentation PowerPoint</vt:lpstr>
      <vt:lpstr>Powered by Difference</vt:lpstr>
      <vt:lpstr>Nous sommes présents ici … </vt:lpstr>
      <vt:lpstr>Impact :  le plan stratégique de Sonepar</vt:lpstr>
      <vt:lpstr>Conformité, intégrité &amp; développement durable</vt:lpstr>
      <vt:lpstr>Transformation numérique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Zone Video</dc:title>
  <dc:creator>x</dc:creator>
  <cp:lastModifiedBy>François Vezier</cp:lastModifiedBy>
  <cp:revision>42</cp:revision>
  <dcterms:created xsi:type="dcterms:W3CDTF">2021-07-07T08:04:26Z</dcterms:created>
  <dcterms:modified xsi:type="dcterms:W3CDTF">2021-08-26T17:23:42Z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0x01010005EFFF40C0069A4D9655A9A027144DC4</vt:lpwstr>
  </property>
  <property fmtid="{D5CDD505-2E9C-101B-9397-08002B2CF9AE}" pid="3" name="MSIP_Label_11cd3d94-6a49-4d6b-9c8b-f95b82a4b992_Enabled">
    <vt:lpwstr>true</vt:lpwstr>
  </property>
  <property fmtid="{D5CDD505-2E9C-101B-9397-08002B2CF9AE}" pid="4" name="MSIP_Label_11cd3d94-6a49-4d6b-9c8b-f95b82a4b992_SetDate">
    <vt:lpwstr>2021-07-20T08:12:28Z</vt:lpwstr>
  </property>
  <property fmtid="{D5CDD505-2E9C-101B-9397-08002B2CF9AE}" pid="5" name="MSIP_Label_11cd3d94-6a49-4d6b-9c8b-f95b82a4b992_Method">
    <vt:lpwstr>Standard</vt:lpwstr>
  </property>
  <property fmtid="{D5CDD505-2E9C-101B-9397-08002B2CF9AE}" pid="6" name="MSIP_Label_11cd3d94-6a49-4d6b-9c8b-f95b82a4b992_Name">
    <vt:lpwstr>C1 - Business use</vt:lpwstr>
  </property>
  <property fmtid="{D5CDD505-2E9C-101B-9397-08002B2CF9AE}" pid="7" name="MSIP_Label_11cd3d94-6a49-4d6b-9c8b-f95b82a4b992_SiteId">
    <vt:lpwstr>687bbaa1-7c7d-4e66-8aa1-4633a953046b</vt:lpwstr>
  </property>
  <property fmtid="{D5CDD505-2E9C-101B-9397-08002B2CF9AE}" pid="8" name="MSIP_Label_11cd3d94-6a49-4d6b-9c8b-f95b82a4b992_ActionId">
    <vt:lpwstr>f9097c55-9715-4707-840d-ffe7800c0dd4</vt:lpwstr>
  </property>
  <property fmtid="{D5CDD505-2E9C-101B-9397-08002B2CF9AE}" pid="9" name="MSIP_Label_11cd3d94-6a49-4d6b-9c8b-f95b82a4b992_ContentBits">
    <vt:lpwstr>0</vt:lpwstr>
  </property>
</Properties>
</file>