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62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538" r:id="rId13"/>
    <p:sldId id="277" r:id="rId14"/>
    <p:sldId id="278" r:id="rId15"/>
    <p:sldId id="539" r:id="rId16"/>
    <p:sldId id="279" r:id="rId17"/>
    <p:sldId id="280" r:id="rId18"/>
    <p:sldId id="540" r:id="rId19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262"/>
            <p14:sldId id="270"/>
            <p14:sldId id="271"/>
            <p14:sldId id="272"/>
            <p14:sldId id="273"/>
            <p14:sldId id="274"/>
            <p14:sldId id="275"/>
            <p14:sldId id="276"/>
            <p14:sldId id="538"/>
            <p14:sldId id="277"/>
            <p14:sldId id="278"/>
            <p14:sldId id="539"/>
            <p14:sldId id="279"/>
            <p14:sldId id="280"/>
            <p14:sldId id="5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079D2-9379-486F-82D0-F3B5FDFBDE1E}" v="1" dt="2021-07-13T08:32:24.6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65"/>
  </p:normalViewPr>
  <p:slideViewPr>
    <p:cSldViewPr snapToGrid="0" snapToObjects="1">
      <p:cViewPr varScale="1">
        <p:scale>
          <a:sx n="97" d="100"/>
          <a:sy n="97" d="100"/>
        </p:scale>
        <p:origin x="1042" y="82"/>
      </p:cViewPr>
      <p:guideLst>
        <p:guide orient="horz" pos="180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33252D-343E-4ABE-9A28-BECADFFCEA00}" type="doc">
      <dgm:prSet loTypeId="urn:microsoft.com/office/officeart/2005/8/layout/lProcess1" loCatId="process" qsTypeId="urn:microsoft.com/office/officeart/2005/8/quickstyle/3d4" qsCatId="3D" csTypeId="urn:microsoft.com/office/officeart/2005/8/colors/accent3_2" csCatId="accent3" phldr="1"/>
      <dgm:spPr/>
      <dgm:t>
        <a:bodyPr/>
        <a:lstStyle/>
        <a:p>
          <a:endParaRPr lang="fr-FR"/>
        </a:p>
      </dgm:t>
    </dgm:pt>
    <dgm:pt modelId="{AF26908B-FC65-4DFE-ACCA-1F94F992CE1C}">
      <dgm:prSet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fr-FR" b="1" dirty="0"/>
            <a:t>Technologie</a:t>
          </a:r>
        </a:p>
      </dgm:t>
    </dgm:pt>
    <dgm:pt modelId="{8C10372A-F680-4AFB-8A68-4F53DB0ADCBD}" type="parTrans" cxnId="{3CB63052-EA1F-462A-A5F0-6999116A60D4}">
      <dgm:prSet/>
      <dgm:spPr/>
      <dgm:t>
        <a:bodyPr/>
        <a:lstStyle/>
        <a:p>
          <a:endParaRPr lang="fr-FR"/>
        </a:p>
      </dgm:t>
    </dgm:pt>
    <dgm:pt modelId="{394D720D-63FE-4076-80D8-BFE984BF2DC2}" type="sibTrans" cxnId="{3CB63052-EA1F-462A-A5F0-6999116A60D4}">
      <dgm:prSet/>
      <dgm:spPr/>
      <dgm:t>
        <a:bodyPr/>
        <a:lstStyle/>
        <a:p>
          <a:endParaRPr lang="fr-FR"/>
        </a:p>
      </dgm:t>
    </dgm:pt>
    <dgm:pt modelId="{1A73BE87-1F2E-470A-86F3-C3E343C376D4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fr-FR" b="1" dirty="0"/>
            <a:t>Information</a:t>
          </a:r>
        </a:p>
      </dgm:t>
    </dgm:pt>
    <dgm:pt modelId="{8FA3F2DA-84F0-4F0D-92B2-8BA52503C19D}" type="parTrans" cxnId="{5237CFE9-53C5-479F-B57E-C51BDE926E55}">
      <dgm:prSet/>
      <dgm:spPr/>
      <dgm:t>
        <a:bodyPr/>
        <a:lstStyle/>
        <a:p>
          <a:endParaRPr lang="fr-FR"/>
        </a:p>
      </dgm:t>
    </dgm:pt>
    <dgm:pt modelId="{9D21220E-7F04-4932-A596-7F02FB44F1D1}" type="sibTrans" cxnId="{5237CFE9-53C5-479F-B57E-C51BDE926E55}">
      <dgm:prSet/>
      <dgm:spPr/>
      <dgm:t>
        <a:bodyPr/>
        <a:lstStyle/>
        <a:p>
          <a:endParaRPr lang="fr-FR"/>
        </a:p>
      </dgm:t>
    </dgm:pt>
    <dgm:pt modelId="{288CA8B3-B898-4830-944F-DD426FD998D7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fr-FR" b="1" dirty="0"/>
            <a:t>Communication</a:t>
          </a:r>
        </a:p>
      </dgm:t>
    </dgm:pt>
    <dgm:pt modelId="{70AA1D9F-9249-4E0B-B2FF-1567364ECE49}" type="parTrans" cxnId="{820966CF-E919-4147-AF9E-FE2F96AD3932}">
      <dgm:prSet/>
      <dgm:spPr/>
      <dgm:t>
        <a:bodyPr/>
        <a:lstStyle/>
        <a:p>
          <a:endParaRPr lang="fr-FR"/>
        </a:p>
      </dgm:t>
    </dgm:pt>
    <dgm:pt modelId="{83658269-5409-45E6-851E-0CDFF33DE848}" type="sibTrans" cxnId="{820966CF-E919-4147-AF9E-FE2F96AD3932}">
      <dgm:prSet/>
      <dgm:spPr/>
      <dgm:t>
        <a:bodyPr/>
        <a:lstStyle/>
        <a:p>
          <a:endParaRPr lang="fr-FR"/>
        </a:p>
      </dgm:t>
    </dgm:pt>
    <dgm:pt modelId="{6E7EDC5B-33F6-46A8-927F-8C61D0D2D30A}" type="pres">
      <dgm:prSet presAssocID="{4B33252D-343E-4ABE-9A28-BECADFFCEA00}" presName="Name0" presStyleCnt="0">
        <dgm:presLayoutVars>
          <dgm:dir/>
          <dgm:animLvl val="lvl"/>
          <dgm:resizeHandles val="exact"/>
        </dgm:presLayoutVars>
      </dgm:prSet>
      <dgm:spPr/>
    </dgm:pt>
    <dgm:pt modelId="{4049D371-48AE-4EB9-B6B9-C8BA9CCDDAFE}" type="pres">
      <dgm:prSet presAssocID="{AF26908B-FC65-4DFE-ACCA-1F94F992CE1C}" presName="vertFlow" presStyleCnt="0"/>
      <dgm:spPr/>
    </dgm:pt>
    <dgm:pt modelId="{D3514A68-58FF-48F1-809D-66B7C7D13CCA}" type="pres">
      <dgm:prSet presAssocID="{AF26908B-FC65-4DFE-ACCA-1F94F992CE1C}" presName="header" presStyleLbl="node1" presStyleIdx="0" presStyleCnt="3" custLinFactY="-91503" custLinFactNeighborX="-3086" custLinFactNeighborY="-100000"/>
      <dgm:spPr/>
    </dgm:pt>
    <dgm:pt modelId="{3D039637-75DF-416E-A34E-8A130A2B953C}" type="pres">
      <dgm:prSet presAssocID="{AF26908B-FC65-4DFE-ACCA-1F94F992CE1C}" presName="hSp" presStyleCnt="0"/>
      <dgm:spPr/>
    </dgm:pt>
    <dgm:pt modelId="{588DCA29-1069-489D-A5E5-0B237C0DA6E4}" type="pres">
      <dgm:prSet presAssocID="{1A73BE87-1F2E-470A-86F3-C3E343C376D4}" presName="vertFlow" presStyleCnt="0"/>
      <dgm:spPr/>
    </dgm:pt>
    <dgm:pt modelId="{AA84CD2E-F49A-4378-BEBD-39748F2104F2}" type="pres">
      <dgm:prSet presAssocID="{1A73BE87-1F2E-470A-86F3-C3E343C376D4}" presName="header" presStyleLbl="node1" presStyleIdx="1" presStyleCnt="3" custLinFactNeighborX="-1951" custLinFactNeighborY="-56711"/>
      <dgm:spPr/>
    </dgm:pt>
    <dgm:pt modelId="{C94A8B73-1FB2-4FAF-8C6C-D02CC68C7B09}" type="pres">
      <dgm:prSet presAssocID="{1A73BE87-1F2E-470A-86F3-C3E343C376D4}" presName="hSp" presStyleCnt="0"/>
      <dgm:spPr/>
    </dgm:pt>
    <dgm:pt modelId="{A4957930-4A4A-4B7F-AF28-67E0A5F03E1E}" type="pres">
      <dgm:prSet presAssocID="{288CA8B3-B898-4830-944F-DD426FD998D7}" presName="vertFlow" presStyleCnt="0"/>
      <dgm:spPr/>
    </dgm:pt>
    <dgm:pt modelId="{C0CCA47C-3A6D-4DCD-9F0A-8C91F4B2C4B9}" type="pres">
      <dgm:prSet presAssocID="{288CA8B3-B898-4830-944F-DD426FD998D7}" presName="header" presStyleLbl="node1" presStyleIdx="2" presStyleCnt="3" custLinFactNeighborX="-3624" custLinFactNeighborY="55616"/>
      <dgm:spPr/>
    </dgm:pt>
  </dgm:ptLst>
  <dgm:cxnLst>
    <dgm:cxn modelId="{260B4D37-F794-4A5F-A924-25218800A7E8}" type="presOf" srcId="{AF26908B-FC65-4DFE-ACCA-1F94F992CE1C}" destId="{D3514A68-58FF-48F1-809D-66B7C7D13CCA}" srcOrd="0" destOrd="0" presId="urn:microsoft.com/office/officeart/2005/8/layout/lProcess1"/>
    <dgm:cxn modelId="{3CB63052-EA1F-462A-A5F0-6999116A60D4}" srcId="{4B33252D-343E-4ABE-9A28-BECADFFCEA00}" destId="{AF26908B-FC65-4DFE-ACCA-1F94F992CE1C}" srcOrd="0" destOrd="0" parTransId="{8C10372A-F680-4AFB-8A68-4F53DB0ADCBD}" sibTransId="{394D720D-63FE-4076-80D8-BFE984BF2DC2}"/>
    <dgm:cxn modelId="{49594E80-D938-43D7-AAD0-6C60835F725A}" type="presOf" srcId="{288CA8B3-B898-4830-944F-DD426FD998D7}" destId="{C0CCA47C-3A6D-4DCD-9F0A-8C91F4B2C4B9}" srcOrd="0" destOrd="0" presId="urn:microsoft.com/office/officeart/2005/8/layout/lProcess1"/>
    <dgm:cxn modelId="{890EBD8D-3883-49F3-9D89-47E31A08AA9E}" type="presOf" srcId="{1A73BE87-1F2E-470A-86F3-C3E343C376D4}" destId="{AA84CD2E-F49A-4378-BEBD-39748F2104F2}" srcOrd="0" destOrd="0" presId="urn:microsoft.com/office/officeart/2005/8/layout/lProcess1"/>
    <dgm:cxn modelId="{F57234BE-168B-407F-9255-E9B9728679C8}" type="presOf" srcId="{4B33252D-343E-4ABE-9A28-BECADFFCEA00}" destId="{6E7EDC5B-33F6-46A8-927F-8C61D0D2D30A}" srcOrd="0" destOrd="0" presId="urn:microsoft.com/office/officeart/2005/8/layout/lProcess1"/>
    <dgm:cxn modelId="{820966CF-E919-4147-AF9E-FE2F96AD3932}" srcId="{4B33252D-343E-4ABE-9A28-BECADFFCEA00}" destId="{288CA8B3-B898-4830-944F-DD426FD998D7}" srcOrd="2" destOrd="0" parTransId="{70AA1D9F-9249-4E0B-B2FF-1567364ECE49}" sibTransId="{83658269-5409-45E6-851E-0CDFF33DE848}"/>
    <dgm:cxn modelId="{5237CFE9-53C5-479F-B57E-C51BDE926E55}" srcId="{4B33252D-343E-4ABE-9A28-BECADFFCEA00}" destId="{1A73BE87-1F2E-470A-86F3-C3E343C376D4}" srcOrd="1" destOrd="0" parTransId="{8FA3F2DA-84F0-4F0D-92B2-8BA52503C19D}" sibTransId="{9D21220E-7F04-4932-A596-7F02FB44F1D1}"/>
    <dgm:cxn modelId="{61E039A4-9861-4A5D-B1DD-5000DF00BB33}" type="presParOf" srcId="{6E7EDC5B-33F6-46A8-927F-8C61D0D2D30A}" destId="{4049D371-48AE-4EB9-B6B9-C8BA9CCDDAFE}" srcOrd="0" destOrd="0" presId="urn:microsoft.com/office/officeart/2005/8/layout/lProcess1"/>
    <dgm:cxn modelId="{110F916D-9045-485C-8362-98F611607B0C}" type="presParOf" srcId="{4049D371-48AE-4EB9-B6B9-C8BA9CCDDAFE}" destId="{D3514A68-58FF-48F1-809D-66B7C7D13CCA}" srcOrd="0" destOrd="0" presId="urn:microsoft.com/office/officeart/2005/8/layout/lProcess1"/>
    <dgm:cxn modelId="{DA495DF9-A4B2-4F88-B950-F19BA6E672D9}" type="presParOf" srcId="{6E7EDC5B-33F6-46A8-927F-8C61D0D2D30A}" destId="{3D039637-75DF-416E-A34E-8A130A2B953C}" srcOrd="1" destOrd="0" presId="urn:microsoft.com/office/officeart/2005/8/layout/lProcess1"/>
    <dgm:cxn modelId="{AF4DA64B-C017-4531-94A7-A2C43BCEE8AC}" type="presParOf" srcId="{6E7EDC5B-33F6-46A8-927F-8C61D0D2D30A}" destId="{588DCA29-1069-489D-A5E5-0B237C0DA6E4}" srcOrd="2" destOrd="0" presId="urn:microsoft.com/office/officeart/2005/8/layout/lProcess1"/>
    <dgm:cxn modelId="{72463C99-21E9-4099-9BBD-E7B86CA0FB5C}" type="presParOf" srcId="{588DCA29-1069-489D-A5E5-0B237C0DA6E4}" destId="{AA84CD2E-F49A-4378-BEBD-39748F2104F2}" srcOrd="0" destOrd="0" presId="urn:microsoft.com/office/officeart/2005/8/layout/lProcess1"/>
    <dgm:cxn modelId="{3FE35422-2912-453B-AE36-0EA7DE225040}" type="presParOf" srcId="{6E7EDC5B-33F6-46A8-927F-8C61D0D2D30A}" destId="{C94A8B73-1FB2-4FAF-8C6C-D02CC68C7B09}" srcOrd="3" destOrd="0" presId="urn:microsoft.com/office/officeart/2005/8/layout/lProcess1"/>
    <dgm:cxn modelId="{F7DF7296-F131-47D8-BD58-B286516A4CFC}" type="presParOf" srcId="{6E7EDC5B-33F6-46A8-927F-8C61D0D2D30A}" destId="{A4957930-4A4A-4B7F-AF28-67E0A5F03E1E}" srcOrd="4" destOrd="0" presId="urn:microsoft.com/office/officeart/2005/8/layout/lProcess1"/>
    <dgm:cxn modelId="{C67503A1-016D-490D-A9EA-2A9D335C3407}" type="presParOf" srcId="{A4957930-4A4A-4B7F-AF28-67E0A5F03E1E}" destId="{C0CCA47C-3A6D-4DCD-9F0A-8C91F4B2C4B9}" srcOrd="0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514A68-58FF-48F1-809D-66B7C7D13CCA}">
      <dsp:nvSpPr>
        <dsp:cNvPr id="0" name=""/>
        <dsp:cNvSpPr/>
      </dsp:nvSpPr>
      <dsp:spPr>
        <a:xfrm>
          <a:off x="0" y="0"/>
          <a:ext cx="1821034" cy="4552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tint val="100000"/>
                <a:shade val="100000"/>
                <a:satMod val="130000"/>
              </a:schemeClr>
            </a:gs>
            <a:gs pos="100000">
              <a:schemeClr val="accent2"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chilly" dir="t"/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/>
            <a:t>Technologie</a:t>
          </a:r>
        </a:p>
      </dsp:txBody>
      <dsp:txXfrm>
        <a:off x="13334" y="13334"/>
        <a:ext cx="1794366" cy="428590"/>
      </dsp:txXfrm>
    </dsp:sp>
    <dsp:sp modelId="{AA84CD2E-F49A-4378-BEBD-39748F2104F2}">
      <dsp:nvSpPr>
        <dsp:cNvPr id="0" name=""/>
        <dsp:cNvSpPr/>
      </dsp:nvSpPr>
      <dsp:spPr>
        <a:xfrm>
          <a:off x="2043163" y="583420"/>
          <a:ext cx="1821034" cy="4552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100000"/>
                <a:shade val="100000"/>
                <a:satMod val="130000"/>
              </a:schemeClr>
            </a:gs>
            <a:gs pos="100000">
              <a:schemeClr val="accent3"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chilly" dir="t"/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/>
            <a:t>Information</a:t>
          </a:r>
        </a:p>
      </dsp:txBody>
      <dsp:txXfrm>
        <a:off x="2056497" y="596754"/>
        <a:ext cx="1794366" cy="428590"/>
      </dsp:txXfrm>
    </dsp:sp>
    <dsp:sp modelId="{C0CCA47C-3A6D-4DCD-9F0A-8C91F4B2C4B9}">
      <dsp:nvSpPr>
        <dsp:cNvPr id="0" name=""/>
        <dsp:cNvSpPr/>
      </dsp:nvSpPr>
      <dsp:spPr>
        <a:xfrm>
          <a:off x="4088677" y="1094798"/>
          <a:ext cx="1821034" cy="4552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100000"/>
                <a:shade val="100000"/>
                <a:satMod val="130000"/>
              </a:schemeClr>
            </a:gs>
            <a:gs pos="100000">
              <a:schemeClr val="accent5"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chilly" dir="t"/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/>
            <a:t>Communication</a:t>
          </a:r>
        </a:p>
      </dsp:txBody>
      <dsp:txXfrm>
        <a:off x="4102011" y="1108132"/>
        <a:ext cx="1794366" cy="428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FED8E-42FA-4564-8A12-4AC9E2D17770}" type="datetimeFigureOut">
              <a:rPr lang="fr-CH" smtClean="0"/>
              <a:t>26.08.2021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F7BFA-F66E-478C-A8C7-8C30F0E2EDB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654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hyperlink" Target="http://www.google.fr/url?sa=i&amp;rct=j&amp;q=&amp;esrc=s&amp;source=images&amp;cd=&amp;cad=rja&amp;uact=8&amp;ved=0ahUKEwi674C0n_jYAhWGuRQKHRgOBJMQjRwIBw&amp;url=http://argience.com/blog/index.php/2015/07/15/6-small-user-experience-details-most-websites-miss/&amp;psig=AOvVaw35hinOmdJVq4O2frpRjGX9&amp;ust=151714591404005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5" Type="http://schemas.openxmlformats.org/officeDocument/2006/relationships/hyperlink" Target="http://www.google.fr/url?sa=i&amp;rct=j&amp;q=&amp;esrc=s&amp;source=images&amp;cd=&amp;cad=rja&amp;uact=8&amp;ved=0ahUKEwj5kLu0nfjYAhXGWRQKHXgkBF4QjRwIBw&amp;url=http://metropole.rennes.fr/actualites/urbanisme-deplacements-environnement/deplacements/marcher-en-ville-suivez-les-panneaux/&amp;psig=AOvVaw2EhStgf8UWcQFKtMrs0UMs&amp;ust=1517145384034218" TargetMode="Externa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6806752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Technologies de l’information et de la communication : </a:t>
            </a:r>
            <a:b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fr-FR" sz="3200" i="1" dirty="0">
                <a:latin typeface="Verdana" panose="020B0604030504040204" pitchFamily="34" charset="0"/>
                <a:ea typeface="Verdana" panose="020B0604030504040204" pitchFamily="34" charset="0"/>
              </a:rPr>
              <a:t>enjeux et leviers d’action économique pour l’entreprise</a:t>
            </a:r>
          </a:p>
          <a:p>
            <a:pPr marL="0" indent="0">
              <a:buNone/>
            </a:pPr>
            <a:endParaRPr lang="fr-FR" sz="3200" i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200" i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r-FR" sz="1800" i="1" dirty="0">
                <a:latin typeface="Verdana" panose="020B0604030504040204" pitchFamily="34" charset="0"/>
                <a:ea typeface="Verdana" panose="020B0604030504040204" pitchFamily="34" charset="0"/>
              </a:rPr>
              <a:t>Pierre-Jean-Benghozi</a:t>
            </a:r>
          </a:p>
          <a:p>
            <a:pPr marL="0" indent="0">
              <a:buNone/>
            </a:pPr>
            <a:r>
              <a:rPr lang="fr-FR" sz="1800" i="1" dirty="0">
                <a:latin typeface="Verdana" panose="020B0604030504040204" pitchFamily="34" charset="0"/>
                <a:ea typeface="Verdana" panose="020B0604030504040204" pitchFamily="34" charset="0"/>
              </a:rPr>
              <a:t>CNRS – Ecole polytechnique</a:t>
            </a: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0ABE035-23C3-4984-8C1B-8DA47701CB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363" y="4825709"/>
            <a:ext cx="634410" cy="63441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7D7EF6A-37BF-414E-906E-5ABAAF738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4957" y="4669287"/>
            <a:ext cx="2310247" cy="947254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1F35A80E-D9DE-4028-AA88-DB3C9C07A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74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4926" y="442115"/>
            <a:ext cx="7103734" cy="4877594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fr-FR" sz="3800" dirty="0">
                <a:latin typeface="Verdana" panose="020B0604030504040204" pitchFamily="34" charset="0"/>
                <a:ea typeface="Verdana" panose="020B0604030504040204" pitchFamily="34" charset="0"/>
              </a:rPr>
              <a:t>Tic et </a:t>
            </a:r>
            <a:r>
              <a:rPr lang="en-US" altLang="fr-FR" sz="3800" dirty="0" err="1">
                <a:latin typeface="Verdana" panose="020B0604030504040204" pitchFamily="34" charset="0"/>
                <a:ea typeface="Verdana" panose="020B0604030504040204" pitchFamily="34" charset="0"/>
              </a:rPr>
              <a:t>organisation</a:t>
            </a:r>
            <a:r>
              <a:rPr lang="en-US" altLang="fr-FR" sz="3800" dirty="0">
                <a:latin typeface="Verdana" panose="020B0604030504040204" pitchFamily="34" charset="0"/>
                <a:ea typeface="Verdana" panose="020B0604030504040204" pitchFamily="34" charset="0"/>
              </a:rPr>
              <a:t> : un </a:t>
            </a:r>
            <a:r>
              <a:rPr lang="en-US" altLang="fr-FR" sz="3800" dirty="0" err="1">
                <a:latin typeface="Verdana" panose="020B0604030504040204" pitchFamily="34" charset="0"/>
                <a:ea typeface="Verdana" panose="020B0604030504040204" pitchFamily="34" charset="0"/>
              </a:rPr>
              <a:t>enjeu</a:t>
            </a:r>
            <a:r>
              <a:rPr lang="en-US" altLang="fr-FR" sz="38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altLang="fr-FR" sz="3800" dirty="0" err="1">
                <a:latin typeface="Verdana" panose="020B0604030504040204" pitchFamily="34" charset="0"/>
                <a:ea typeface="Verdana" panose="020B0604030504040204" pitchFamily="34" charset="0"/>
              </a:rPr>
              <a:t>stratégique</a:t>
            </a:r>
            <a:endParaRPr lang="en-US" altLang="fr-FR" sz="3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fr-CH" altLang="fr-FR" sz="2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CH" altLang="fr-FR" sz="2600" dirty="0">
                <a:latin typeface="Verdana" panose="020B0604030504040204" pitchFamily="34" charset="0"/>
                <a:ea typeface="Verdana" panose="020B0604030504040204" pitchFamily="34" charset="0"/>
              </a:rPr>
              <a:t>Une</a:t>
            </a:r>
            <a:r>
              <a:rPr lang="en-US" altLang="fr-FR" sz="2600" dirty="0">
                <a:latin typeface="Verdana" panose="020B0604030504040204" pitchFamily="34" charset="0"/>
                <a:ea typeface="Verdana" panose="020B0604030504040204" pitchFamily="34" charset="0"/>
              </a:rPr>
              <a:t> cause et un levier pour des </a:t>
            </a:r>
            <a:r>
              <a:rPr lang="en-US" altLang="fr-FR" sz="2600" dirty="0" err="1">
                <a:latin typeface="Verdana" panose="020B0604030504040204" pitchFamily="34" charset="0"/>
                <a:ea typeface="Verdana" panose="020B0604030504040204" pitchFamily="34" charset="0"/>
              </a:rPr>
              <a:t>changements</a:t>
            </a:r>
            <a:r>
              <a:rPr lang="en-US" altLang="fr-FR" sz="26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altLang="fr-FR" sz="2600" dirty="0" err="1">
                <a:latin typeface="Verdana" panose="020B0604030504040204" pitchFamily="34" charset="0"/>
                <a:ea typeface="Verdana" panose="020B0604030504040204" pitchFamily="34" charset="0"/>
              </a:rPr>
              <a:t>managériaux</a:t>
            </a:r>
            <a:r>
              <a:rPr lang="en-US" altLang="fr-FR" sz="26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altLang="fr-FR" sz="2600" dirty="0" err="1">
                <a:latin typeface="Verdana" panose="020B0604030504040204" pitchFamily="34" charset="0"/>
                <a:ea typeface="Verdana" panose="020B0604030504040204" pitchFamily="34" charset="0"/>
              </a:rPr>
              <a:t>profonds</a:t>
            </a:r>
            <a:r>
              <a:rPr lang="en-US" altLang="fr-FR" sz="2800" dirty="0"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Transversalité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et </a:t>
            </a:r>
            <a:r>
              <a:rPr lang="fr-CH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allègement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des structures</a:t>
            </a:r>
          </a:p>
          <a:p>
            <a:pPr lvl="1" eaLnBrk="1" hangingPunct="1">
              <a:lnSpc>
                <a:spcPct val="90000"/>
              </a:lnSpc>
            </a:pPr>
            <a:r>
              <a:rPr lang="fr-CH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Gestion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de la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connaissance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et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poids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de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l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  <a:sym typeface="WP TypographicSymbols" pitchFamily="2" charset="0"/>
              </a:rPr>
              <a:t>’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information</a:t>
            </a:r>
            <a:endParaRPr lang="en-US" altLang="fr-FR" sz="19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2" eaLnBrk="1" hangingPunct="1">
              <a:lnSpc>
                <a:spcPct val="90000"/>
              </a:lnSpc>
            </a:pP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Dans la conception des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produits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et services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Dans la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connaissance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de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l’environnement</a:t>
            </a:r>
            <a:endParaRPr lang="en-US" altLang="fr-FR" sz="19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2" eaLnBrk="1" hangingPunct="1">
              <a:lnSpc>
                <a:spcPct val="90000"/>
              </a:lnSpc>
            </a:pP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Dans la gestion de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l’entreprise</a:t>
            </a:r>
            <a:b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en-US" altLang="fr-FR" sz="19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fr-FR" sz="2600" dirty="0">
                <a:latin typeface="Verdana" panose="020B0604030504040204" pitchFamily="34" charset="0"/>
                <a:ea typeface="Verdana" panose="020B0604030504040204" pitchFamily="34" charset="0"/>
              </a:rPr>
              <a:t>Une </a:t>
            </a:r>
            <a:r>
              <a:rPr lang="en-US" altLang="fr-FR" sz="2600" dirty="0" err="1">
                <a:latin typeface="Verdana" panose="020B0604030504040204" pitchFamily="34" charset="0"/>
                <a:ea typeface="Verdana" panose="020B0604030504040204" pitchFamily="34" charset="0"/>
              </a:rPr>
              <a:t>ressource</a:t>
            </a:r>
            <a:r>
              <a:rPr lang="en-US" altLang="fr-FR" sz="26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altLang="fr-FR" sz="2600" dirty="0" err="1">
                <a:latin typeface="Verdana" panose="020B0604030504040204" pitchFamily="34" charset="0"/>
                <a:ea typeface="Verdana" panose="020B0604030504040204" pitchFamily="34" charset="0"/>
              </a:rPr>
              <a:t>désormais</a:t>
            </a:r>
            <a:r>
              <a:rPr lang="en-US" altLang="fr-FR" sz="2600" dirty="0">
                <a:latin typeface="Verdana" panose="020B0604030504040204" pitchFamily="34" charset="0"/>
                <a:ea typeface="Verdana" panose="020B0604030504040204" pitchFamily="34" charset="0"/>
              </a:rPr>
              <a:t> indispensable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Pour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penser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la performance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Pour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penser</a:t>
            </a:r>
            <a:r>
              <a:rPr lang="en-US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 les relations au </a:t>
            </a:r>
            <a:r>
              <a:rPr lang="en-US" altLang="fr-FR" sz="1900" dirty="0" err="1">
                <a:latin typeface="Verdana" panose="020B0604030504040204" pitchFamily="34" charset="0"/>
                <a:ea typeface="Verdana" panose="020B0604030504040204" pitchFamily="34" charset="0"/>
              </a:rPr>
              <a:t>marché</a:t>
            </a:r>
            <a:endParaRPr lang="fr-CH" altLang="fr-FR" sz="19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14FE71BE-3957-453D-818A-79E5F5A21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65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9585" y="1480083"/>
            <a:ext cx="7207209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500" dirty="0">
                <a:latin typeface="Verdana" panose="020B0604030504040204" pitchFamily="34" charset="0"/>
                <a:ea typeface="Verdana" panose="020B0604030504040204" pitchFamily="34" charset="0"/>
              </a:rPr>
              <a:t>Des constats</a:t>
            </a:r>
          </a:p>
          <a:p>
            <a:pPr marL="0" indent="0">
              <a:buNone/>
            </a:pPr>
            <a:endParaRPr lang="fr-FR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Diffusion massive et rapide des TIC</a:t>
            </a:r>
          </a:p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Adoption des nouvelles pratiques d’organisation</a:t>
            </a:r>
          </a:p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Dématérialisation et désintermédiation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Renouvellement des compétences et des formes d’emploi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Mais aussi l’augmentation des inégalités</a:t>
            </a:r>
          </a:p>
          <a:p>
            <a:pPr marL="800100" lvl="1" indent="-342900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entre travailleurs qualifiés et non qualifiés</a:t>
            </a:r>
          </a:p>
          <a:p>
            <a:pPr marL="800100" lvl="1" indent="-342900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au niveau géographique</a:t>
            </a:r>
          </a:p>
          <a:p>
            <a:pPr marL="800100" lvl="1" indent="-342900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entre entreprises</a:t>
            </a:r>
          </a:p>
          <a:p>
            <a:pPr marL="0" indent="0">
              <a:buNone/>
            </a:pPr>
            <a:endParaRPr lang="fr-FR" sz="2400" dirty="0" err="1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4C983AC9-8969-4F2F-910D-04BE93F0E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15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6806752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A l’origine, Une vague technologique spécifique</a:t>
            </a: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218958C7-993E-4443-B846-A00F768AE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587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6806752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S’appuyant sur troi</a:t>
            </a:r>
            <a:r>
              <a:rPr lang="fr-FR" sz="32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s facteurs de transformation</a:t>
            </a: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7" name="Espace réservé du contenu 3">
            <a:extLst>
              <a:ext uri="{FF2B5EF4-FFF2-40B4-BE49-F238E27FC236}">
                <a16:creationId xmlns:a16="http://schemas.microsoft.com/office/drawing/2014/main" id="{167B8DB3-A1C9-48A6-88AE-A99AE17CCB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0544495"/>
              </p:ext>
            </p:extLst>
          </p:nvPr>
        </p:nvGraphicFramePr>
        <p:xfrm>
          <a:off x="2645856" y="1569035"/>
          <a:ext cx="5978418" cy="2138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itre 3">
            <a:extLst>
              <a:ext uri="{FF2B5EF4-FFF2-40B4-BE49-F238E27FC236}">
                <a16:creationId xmlns:a16="http://schemas.microsoft.com/office/drawing/2014/main" id="{82AAE3CD-BB5E-4185-B81A-5032C01E4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69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3514A68-58FF-48F1-809D-66B7C7D13C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A84CD2E-F49A-4378-BEBD-39748F2104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0CCA47C-3A6D-4DCD-9F0A-8C91F4B2C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442114"/>
            <a:ext cx="6929325" cy="51266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r-FR" altLang="fr-FR" sz="4100" dirty="0">
                <a:latin typeface="Verdana" panose="020B0604030504040204" pitchFamily="34" charset="0"/>
                <a:ea typeface="Verdana" panose="020B0604030504040204" pitchFamily="34" charset="0"/>
              </a:rPr>
              <a:t>… mais surtout des évolutions de plusieurs origines</a:t>
            </a:r>
          </a:p>
          <a:p>
            <a:pPr eaLnBrk="1" hangingPunct="1">
              <a:lnSpc>
                <a:spcPct val="80000"/>
              </a:lnSpc>
            </a:pPr>
            <a:endParaRPr lang="fr-FR" altLang="fr-FR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fr-FR" altLang="fr-FR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fr-FR" altLang="fr-FR" sz="2400" dirty="0">
                <a:latin typeface="Verdana" panose="020B0604030504040204" pitchFamily="34" charset="0"/>
                <a:ea typeface="Verdana" panose="020B0604030504040204" pitchFamily="34" charset="0"/>
              </a:rPr>
              <a:t>Les caractéristiques propres des TIC</a:t>
            </a:r>
          </a:p>
          <a:p>
            <a:pPr lvl="1" eaLnBrk="1" hangingPunct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Puissance, flexibilité et modularité</a:t>
            </a:r>
          </a:p>
          <a:p>
            <a:pPr lvl="1" eaLnBrk="1" hangingPunct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Centralité des données et des systèmes d'information</a:t>
            </a:r>
          </a:p>
          <a:p>
            <a:pPr lvl="1" eaLnBrk="1" hangingPunct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Poids grandissant de la technologie</a:t>
            </a:r>
          </a:p>
          <a:p>
            <a:pPr eaLnBrk="1" hangingPunct="1">
              <a:lnSpc>
                <a:spcPct val="80000"/>
              </a:lnSpc>
            </a:pPr>
            <a:endParaRPr lang="fr-FR" altLang="fr-FR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fr-FR" altLang="fr-FR" sz="2400" dirty="0">
                <a:latin typeface="Verdana" panose="020B0604030504040204" pitchFamily="34" charset="0"/>
                <a:ea typeface="Verdana" panose="020B0604030504040204" pitchFamily="34" charset="0"/>
              </a:rPr>
              <a:t>Des dynamiques internes aux entreprises </a:t>
            </a:r>
          </a:p>
          <a:p>
            <a:pPr lvl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Nouvelles formes de management</a:t>
            </a:r>
          </a:p>
          <a:p>
            <a:pPr lvl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Nouvelles approches du consommateur</a:t>
            </a:r>
          </a:p>
          <a:p>
            <a:pPr lvl="1" eaLnBrk="1" hangingPunct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Intensification des relations inter-entreprises</a:t>
            </a:r>
          </a:p>
          <a:p>
            <a:pPr lvl="1" eaLnBrk="1" hangingPunct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Réorganisation des structures de localisation</a:t>
            </a:r>
          </a:p>
          <a:p>
            <a:pPr lvl="1" eaLnBrk="1" hangingPunct="1">
              <a:lnSpc>
                <a:spcPct val="80000"/>
              </a:lnSpc>
            </a:pPr>
            <a:endParaRPr lang="fr-FR" altLang="fr-FR" sz="19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80000"/>
              </a:lnSpc>
            </a:pPr>
            <a:r>
              <a:rPr lang="fr-FR" altLang="fr-FR" sz="2467" dirty="0">
                <a:latin typeface="Verdana" panose="020B0604030504040204" pitchFamily="34" charset="0"/>
                <a:ea typeface="Verdana" panose="020B0604030504040204" pitchFamily="34" charset="0"/>
              </a:rPr>
              <a:t>Des pressions externes</a:t>
            </a:r>
          </a:p>
          <a:p>
            <a:pPr lvl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Les demandes des consommateurs</a:t>
            </a:r>
          </a:p>
          <a:p>
            <a:pPr lvl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La concurrence et les nouveaux entrants</a:t>
            </a:r>
          </a:p>
          <a:p>
            <a:pPr lvl="1">
              <a:lnSpc>
                <a:spcPct val="80000"/>
              </a:lnSpc>
            </a:pPr>
            <a:r>
              <a:rPr lang="fr-FR" altLang="fr-FR" sz="1900" dirty="0">
                <a:latin typeface="Verdana" panose="020B0604030504040204" pitchFamily="34" charset="0"/>
                <a:ea typeface="Verdana" panose="020B0604030504040204" pitchFamily="34" charset="0"/>
              </a:rPr>
              <a:t>La régulation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CF9BBCA7-EC6A-45A4-9200-0B5DFD02E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39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2FE1193-DEAA-468C-92EB-5AA90AEB098F}"/>
              </a:ext>
            </a:extLst>
          </p:cNvPr>
          <p:cNvSpPr txBox="1"/>
          <p:nvPr/>
        </p:nvSpPr>
        <p:spPr>
          <a:xfrm>
            <a:off x="2032130" y="87540"/>
            <a:ext cx="6981568" cy="40441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Une révolution car des objectifs convergents entre management et TIC</a:t>
            </a:r>
          </a:p>
          <a:p>
            <a:endParaRPr lang="fr-FR" sz="2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r-FR" sz="2000" b="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Des objectifs anciens</a:t>
            </a:r>
            <a:endParaRPr lang="fr-FR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fr-FR" sz="2000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r-FR" sz="2000" b="0" dirty="0">
                <a:latin typeface="Verdana" panose="020B0604030504040204" pitchFamily="34" charset="0"/>
                <a:ea typeface="Verdana" panose="020B0604030504040204" pitchFamily="34" charset="0"/>
              </a:rPr>
              <a:t>Des potentialités p</a:t>
            </a:r>
            <a:r>
              <a:rPr lang="fr-FR" sz="2000" b="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ortées par les TIC et l’internet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fr-FR" sz="16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fr-FR" sz="2000" b="0" dirty="0">
                <a:latin typeface="Verdana" panose="020B0604030504040204" pitchFamily="34" charset="0"/>
                <a:ea typeface="Verdana" panose="020B0604030504040204" pitchFamily="34" charset="0"/>
              </a:rPr>
              <a:t>D’où u</a:t>
            </a:r>
            <a:r>
              <a:rPr lang="fr-FR" sz="2000" b="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ne convergence créant un effe</a:t>
            </a:r>
            <a:r>
              <a:rPr lang="fr-FR" sz="2000" b="0" dirty="0">
                <a:latin typeface="Verdana" panose="020B0604030504040204" pitchFamily="34" charset="0"/>
                <a:ea typeface="Verdana" panose="020B0604030504040204" pitchFamily="34" charset="0"/>
              </a:rPr>
              <a:t>t de</a:t>
            </a:r>
            <a:r>
              <a:rPr lang="fr-FR" sz="2000" b="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résonnance et d’accélération</a:t>
            </a:r>
            <a:endParaRPr lang="fr-FR" sz="1600" b="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fr-CH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0DB7B72E-0EA8-4CC2-8EAB-15F5B4F36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982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9697" y="-103360"/>
            <a:ext cx="6806752" cy="5689305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90000"/>
              </a:lnSpc>
            </a:pPr>
            <a:endParaRPr lang="fr-FR" altLang="fr-FR" sz="1800" b="0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fr-CH" altLang="fr-FR" sz="4600" dirty="0">
                <a:latin typeface="Verdana" panose="020B0604030504040204" pitchFamily="34" charset="0"/>
                <a:ea typeface="Verdana" panose="020B0604030504040204" pitchFamily="34" charset="0"/>
              </a:rPr>
              <a:t>… une révolution pour toutes les organisations et </a:t>
            </a:r>
            <a:r>
              <a:rPr lang="fr-FR" altLang="fr-FR" sz="4600" dirty="0">
                <a:latin typeface="Verdana" panose="020B0604030504040204" pitchFamily="34" charset="0"/>
                <a:ea typeface="Verdana" panose="020B0604030504040204" pitchFamily="34" charset="0"/>
              </a:rPr>
              <a:t>tous les secteurs</a:t>
            </a:r>
          </a:p>
          <a:p>
            <a:pPr eaLnBrk="1" hangingPunct="1">
              <a:lnSpc>
                <a:spcPct val="90000"/>
              </a:lnSpc>
            </a:pPr>
            <a:endParaRPr lang="fr-FR" altLang="fr-FR" sz="1800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fr-FR" altLang="fr-FR" sz="1800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defRPr/>
            </a:pPr>
            <a:r>
              <a:rPr lang="fr-FR" sz="2900" b="0" dirty="0">
                <a:latin typeface="Verdana" panose="020B0604030504040204" pitchFamily="34" charset="0"/>
                <a:ea typeface="Verdana" panose="020B0604030504040204" pitchFamily="34" charset="0"/>
              </a:rPr>
              <a:t>Quel que soit le rapport à la technologie</a:t>
            </a:r>
          </a:p>
          <a:p>
            <a:pPr lvl="1">
              <a:defRPr/>
            </a:pPr>
            <a:r>
              <a:rPr 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Les entreprises situées, d’emblée, dans la filière numérique</a:t>
            </a:r>
          </a:p>
          <a:p>
            <a:pPr lvl="1">
              <a:defRPr/>
            </a:pPr>
            <a:r>
              <a:rPr 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Les entreprises mobilisant les TIC dans des activités traditionnelles</a:t>
            </a:r>
          </a:p>
          <a:p>
            <a:pPr lvl="1">
              <a:defRPr/>
            </a:pPr>
            <a:r>
              <a:rPr 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Les entreprises/organisations poussées par des clients </a:t>
            </a:r>
            <a:r>
              <a:rPr lang="fr-FR" sz="2200" b="0" i="1" dirty="0">
                <a:latin typeface="Verdana" panose="020B0604030504040204" pitchFamily="34" charset="0"/>
                <a:ea typeface="Verdana" panose="020B0604030504040204" pitchFamily="34" charset="0"/>
              </a:rPr>
              <a:t>équipés</a:t>
            </a:r>
          </a:p>
          <a:p>
            <a:pPr eaLnBrk="1" hangingPunct="1">
              <a:lnSpc>
                <a:spcPct val="90000"/>
              </a:lnSpc>
            </a:pPr>
            <a:endParaRPr lang="fr-FR" altLang="fr-FR" sz="2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altLang="fr-FR" sz="2900" dirty="0">
                <a:latin typeface="Verdana" panose="020B0604030504040204" pitchFamily="34" charset="0"/>
                <a:ea typeface="Verdana" panose="020B0604030504040204" pitchFamily="34" charset="0"/>
              </a:rPr>
              <a:t>Quels que soient les secteurs</a:t>
            </a:r>
          </a:p>
          <a:p>
            <a:pPr lvl="1">
              <a:lnSpc>
                <a:spcPct val="90000"/>
              </a:lnSpc>
            </a:pPr>
            <a:r>
              <a:rPr lang="fr-FR" alt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Industrie</a:t>
            </a:r>
          </a:p>
          <a:p>
            <a:pPr lvl="1">
              <a:lnSpc>
                <a:spcPct val="90000"/>
              </a:lnSpc>
            </a:pPr>
            <a:r>
              <a:rPr lang="fr-FR" alt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Services</a:t>
            </a:r>
          </a:p>
          <a:p>
            <a:pPr lvl="1">
              <a:lnSpc>
                <a:spcPct val="90000"/>
              </a:lnSpc>
            </a:pPr>
            <a:r>
              <a:rPr lang="fr-FR" alt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Loisirs</a:t>
            </a:r>
          </a:p>
          <a:p>
            <a:pPr lvl="1">
              <a:lnSpc>
                <a:spcPct val="90000"/>
              </a:lnSpc>
            </a:pPr>
            <a:r>
              <a:rPr lang="fr-FR" alt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Culture</a:t>
            </a:r>
          </a:p>
          <a:p>
            <a:pPr lvl="1">
              <a:lnSpc>
                <a:spcPct val="90000"/>
              </a:lnSpc>
            </a:pPr>
            <a:r>
              <a:rPr lang="fr-FR" alt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Santé</a:t>
            </a:r>
          </a:p>
          <a:p>
            <a:pPr lvl="1">
              <a:lnSpc>
                <a:spcPct val="90000"/>
              </a:lnSpc>
            </a:pPr>
            <a:r>
              <a:rPr lang="fr-FR" altLang="fr-FR" sz="2200" b="0" dirty="0">
                <a:latin typeface="Verdana" panose="020B0604030504040204" pitchFamily="34" charset="0"/>
                <a:ea typeface="Verdana" panose="020B0604030504040204" pitchFamily="34" charset="0"/>
              </a:rPr>
              <a:t>Administration</a:t>
            </a:r>
          </a:p>
          <a:p>
            <a:pPr>
              <a:lnSpc>
                <a:spcPct val="90000"/>
              </a:lnSpc>
            </a:pPr>
            <a:endParaRPr lang="fr-FR" sz="29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90000"/>
              </a:lnSpc>
            </a:pPr>
            <a:r>
              <a:rPr lang="fr-FR" sz="2900" dirty="0">
                <a:latin typeface="Verdana" panose="020B0604030504040204" pitchFamily="34" charset="0"/>
                <a:ea typeface="Verdana" panose="020B0604030504040204" pitchFamily="34" charset="0"/>
              </a:rPr>
              <a:t>Quelle que soit la taille de l’entreprise</a:t>
            </a:r>
          </a:p>
          <a:p>
            <a:pPr lvl="1">
              <a:lnSpc>
                <a:spcPct val="90000"/>
              </a:lnSpc>
            </a:pPr>
            <a:r>
              <a:rPr lang="fr-FR" sz="2200" dirty="0">
                <a:latin typeface="Verdana" panose="020B0604030504040204" pitchFamily="34" charset="0"/>
                <a:ea typeface="Verdana" panose="020B0604030504040204" pitchFamily="34" charset="0"/>
              </a:rPr>
              <a:t>GE</a:t>
            </a:r>
          </a:p>
          <a:p>
            <a:pPr lvl="1">
              <a:lnSpc>
                <a:spcPct val="90000"/>
              </a:lnSpc>
            </a:pPr>
            <a:r>
              <a:rPr lang="fr-FR" sz="2200" dirty="0">
                <a:latin typeface="Verdana" panose="020B0604030504040204" pitchFamily="34" charset="0"/>
                <a:ea typeface="Verdana" panose="020B0604030504040204" pitchFamily="34" charset="0"/>
              </a:rPr>
              <a:t>PME ETI</a:t>
            </a:r>
          </a:p>
          <a:p>
            <a:pPr lvl="1">
              <a:lnSpc>
                <a:spcPct val="90000"/>
              </a:lnSpc>
            </a:pPr>
            <a:r>
              <a:rPr lang="fr-FR" sz="2200" dirty="0">
                <a:latin typeface="Verdana" panose="020B0604030504040204" pitchFamily="34" charset="0"/>
                <a:ea typeface="Verdana" panose="020B0604030504040204" pitchFamily="34" charset="0"/>
              </a:rPr>
              <a:t>Start </a:t>
            </a:r>
            <a:r>
              <a:rPr lang="fr-FR" sz="2200" dirty="0" err="1">
                <a:latin typeface="Verdana" panose="020B0604030504040204" pitchFamily="34" charset="0"/>
                <a:ea typeface="Verdana" panose="020B0604030504040204" pitchFamily="34" charset="0"/>
              </a:rPr>
              <a:t>ups</a:t>
            </a:r>
            <a:endParaRPr lang="fr-FR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376093E3-B642-4313-A533-2A518CEA7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52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6806752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Les premières approches</a:t>
            </a: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029FF44-412A-4A71-A232-BD166133FA10}"/>
              </a:ext>
            </a:extLst>
          </p:cNvPr>
          <p:cNvSpPr txBox="1">
            <a:spLocks noChangeArrowheads="1"/>
          </p:cNvSpPr>
          <p:nvPr/>
        </p:nvSpPr>
        <p:spPr>
          <a:xfrm>
            <a:off x="2571660" y="1201588"/>
            <a:ext cx="6477000" cy="45005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85739" indent="-285739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9100" indent="-238115" algn="l" defTabSz="380985" rtl="0" eaLnBrk="1" latinLnBrk="0" hangingPunct="1">
              <a:spcBef>
                <a:spcPct val="20000"/>
              </a:spcBef>
              <a:buFont typeface="Arial"/>
              <a:buChar char="–"/>
              <a:defRPr sz="23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2462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33447" indent="-190492" algn="l" defTabSz="380985" rtl="0" eaLnBrk="1" latinLnBrk="0" hangingPunct="1">
              <a:spcBef>
                <a:spcPct val="20000"/>
              </a:spcBef>
              <a:buFont typeface="Arial"/>
              <a:buChar char="–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4431" indent="-190492" algn="l" defTabSz="380985" rtl="0" eaLnBrk="1" latinLnBrk="0" hangingPunct="1">
              <a:spcBef>
                <a:spcPct val="20000"/>
              </a:spcBef>
              <a:buFont typeface="Arial"/>
              <a:buChar char="»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95416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76401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57386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38370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Hypothèses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Les possibilités de contrôle orientent les organisations vers des « bureaucraties » parfaites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Le développement de l’information fluidifie les marchés et les orientent vers des « marchés parfaits »</a:t>
            </a:r>
          </a:p>
          <a:p>
            <a:pPr lvl="1">
              <a:lnSpc>
                <a:spcPct val="90000"/>
              </a:lnSpc>
            </a:pPr>
            <a:endParaRPr lang="fr-FR" altLang="fr-FR" sz="1667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90000"/>
              </a:lnSpc>
            </a:pP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Conséquences attendues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Augmentation des performances, de l’efficacité et de la productivité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« à organisation et structure de marché » égales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fr-FR" altLang="fr-FR" sz="1667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90000"/>
              </a:lnSpc>
            </a:pP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Une réalité observable 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Des nouvelles organisations « aplaties » et « étendues »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Des marchés segmentés et globalisés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Des modèles d’affaires en concurrence</a:t>
            </a:r>
          </a:p>
          <a:p>
            <a:pPr lvl="1">
              <a:lnSpc>
                <a:spcPct val="90000"/>
              </a:lnSpc>
            </a:pPr>
            <a:r>
              <a:rPr lang="fr-FR" altLang="fr-FR" sz="1667" dirty="0">
                <a:latin typeface="Verdana" panose="020B0604030504040204" pitchFamily="34" charset="0"/>
                <a:ea typeface="Verdana" panose="020B0604030504040204" pitchFamily="34" charset="0"/>
              </a:rPr>
              <a:t>Un bien être social incertain</a:t>
            </a:r>
          </a:p>
          <a:p>
            <a:pPr lvl="2">
              <a:lnSpc>
                <a:spcPct val="90000"/>
              </a:lnSpc>
            </a:pPr>
            <a:r>
              <a:rPr lang="fr-FR" altLang="fr-FR" sz="1500" dirty="0">
                <a:latin typeface="Verdana" panose="020B0604030504040204" pitchFamily="34" charset="0"/>
                <a:ea typeface="Verdana" panose="020B0604030504040204" pitchFamily="34" charset="0"/>
              </a:rPr>
              <a:t>Le cas de la musique</a:t>
            </a:r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53BB78F1-0FD4-47F1-9CC8-80F9C6FD4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1056" y="1530994"/>
            <a:ext cx="600604" cy="1920875"/>
          </a:xfrm>
          <a:prstGeom prst="curvedRightArrow">
            <a:avLst>
              <a:gd name="adj1" fmla="val 63965"/>
              <a:gd name="adj2" fmla="val 127930"/>
              <a:gd name="adj3" fmla="val 33333"/>
            </a:avLst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fr-FR" altLang="fr-FR" sz="2000"/>
          </a:p>
        </p:txBody>
      </p:sp>
      <p:sp>
        <p:nvSpPr>
          <p:cNvPr id="9" name="AutoShape 7">
            <a:extLst>
              <a:ext uri="{FF2B5EF4-FFF2-40B4-BE49-F238E27FC236}">
                <a16:creationId xmlns:a16="http://schemas.microsoft.com/office/drawing/2014/main" id="{A0D84B03-3EAB-4D72-9604-D0097B699C1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891495" y="4025955"/>
            <a:ext cx="750093" cy="719667"/>
          </a:xfrm>
          <a:prstGeom prst="wedgeEllipseCallout">
            <a:avLst>
              <a:gd name="adj1" fmla="val -56880"/>
              <a:gd name="adj2" fmla="val 62866"/>
            </a:avLst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5000" rIns="15000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fr-FR" altLang="fr-FR" sz="1667"/>
              <a:t>Mais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62F24BB2-9F9D-48E6-BBA2-3EADF0FF2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964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9585" y="0"/>
            <a:ext cx="6806752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Des théories contradictoires</a:t>
            </a: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NTIC : </a:t>
            </a:r>
            <a:r>
              <a:rPr lang="fr-FR" altLang="fr-FR" sz="2000" dirty="0" err="1">
                <a:latin typeface="Verdana" panose="020B0604030504040204" pitchFamily="34" charset="0"/>
                <a:ea typeface="Verdana" panose="020B0604030504040204" pitchFamily="34" charset="0"/>
              </a:rPr>
              <a:t>research</a:t>
            </a: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 push ou </a:t>
            </a:r>
            <a:r>
              <a:rPr lang="fr-FR" altLang="fr-FR" sz="2000" dirty="0" err="1">
                <a:latin typeface="Verdana" panose="020B0604030504040204" pitchFamily="34" charset="0"/>
                <a:ea typeface="Verdana" panose="020B0604030504040204" pitchFamily="34" charset="0"/>
              </a:rPr>
              <a:t>demand</a:t>
            </a: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 pull ?</a:t>
            </a:r>
          </a:p>
          <a:p>
            <a:pPr lvl="1" eaLnBrk="1" hangingPunct="1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Une technologie qui impose ses effets</a:t>
            </a:r>
          </a:p>
          <a:p>
            <a:pPr lvl="1" eaLnBrk="1" hangingPunct="1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Des acteurs qui choisissent leurs outils</a:t>
            </a:r>
          </a:p>
          <a:p>
            <a:pPr eaLnBrk="1" hangingPunct="1">
              <a:lnSpc>
                <a:spcPct val="90000"/>
              </a:lnSpc>
            </a:pP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NTIC : plus ou moins d’organisation ?</a:t>
            </a:r>
          </a:p>
          <a:p>
            <a:pPr lvl="1" eaLnBrk="1" hangingPunct="1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Renforcement du contrôle et des process</a:t>
            </a:r>
          </a:p>
          <a:p>
            <a:pPr lvl="1" eaLnBrk="1" hangingPunct="1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Entreprise allégée</a:t>
            </a:r>
          </a:p>
          <a:p>
            <a:pPr eaLnBrk="1" hangingPunct="1">
              <a:lnSpc>
                <a:spcPct val="90000"/>
              </a:lnSpc>
            </a:pPr>
            <a:r>
              <a:rPr lang="fr-FR" altLang="fr-FR" sz="2000" dirty="0">
                <a:latin typeface="Verdana" panose="020B0604030504040204" pitchFamily="34" charset="0"/>
                <a:ea typeface="Verdana" panose="020B0604030504040204" pitchFamily="34" charset="0"/>
              </a:rPr>
              <a:t>NTIC : plus ou moins de marché ?</a:t>
            </a:r>
          </a:p>
          <a:p>
            <a:pPr lvl="1" eaLnBrk="1" hangingPunct="1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Plus de transactions sur des marchés plus efficaces</a:t>
            </a:r>
          </a:p>
          <a:p>
            <a:pPr lvl="1" eaLnBrk="1" hangingPunct="1">
              <a:lnSpc>
                <a:spcPct val="90000"/>
              </a:lnSpc>
            </a:pPr>
            <a:r>
              <a:rPr lang="fr-FR" altLang="fr-FR" sz="1800" dirty="0">
                <a:latin typeface="Verdana" panose="020B0604030504040204" pitchFamily="34" charset="0"/>
                <a:ea typeface="Verdana" panose="020B0604030504040204" pitchFamily="34" charset="0"/>
              </a:rPr>
              <a:t>Des monopoles qui se reconstituent</a:t>
            </a:r>
            <a:endParaRPr lang="fr-FR" sz="15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6611B6A6-4A11-4AAF-B831-09133A687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65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6806752" cy="4877594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fr-FR" sz="3600" dirty="0"/>
              <a:t>Les leçons pour l’entreprise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FA466B6E-974E-4D0D-917B-5E532FBCB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477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442115"/>
            <a:ext cx="6806752" cy="4877594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fr-FR" sz="3200" dirty="0"/>
              <a:t>Savoir gérer des changements constants au rythme et à l’ampleur inédits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6D536BF7-9B50-46D8-B27F-37779D7C5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10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56755"/>
            <a:ext cx="6806752" cy="4877594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Savoir pivoter autour de ressources/ compétences stratégiques à maîtriser …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Espace réservé du contenu 5">
            <a:extLst>
              <a:ext uri="{FF2B5EF4-FFF2-40B4-BE49-F238E27FC236}">
                <a16:creationId xmlns:a16="http://schemas.microsoft.com/office/drawing/2014/main" id="{A144DE12-CBFA-4455-9D89-683E265CC607}"/>
              </a:ext>
            </a:extLst>
          </p:cNvPr>
          <p:cNvSpPr txBox="1">
            <a:spLocks/>
          </p:cNvSpPr>
          <p:nvPr/>
        </p:nvSpPr>
        <p:spPr>
          <a:xfrm>
            <a:off x="1944925" y="1706357"/>
            <a:ext cx="5467706" cy="25438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85739" indent="-285739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9100" indent="-238115" algn="l" defTabSz="380985" rtl="0" eaLnBrk="1" latinLnBrk="0" hangingPunct="1">
              <a:spcBef>
                <a:spcPct val="20000"/>
              </a:spcBef>
              <a:buFont typeface="Arial"/>
              <a:buChar char="–"/>
              <a:defRPr sz="23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2462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33447" indent="-190492" algn="l" defTabSz="380985" rtl="0" eaLnBrk="1" latinLnBrk="0" hangingPunct="1">
              <a:spcBef>
                <a:spcPct val="20000"/>
              </a:spcBef>
              <a:buFont typeface="Arial"/>
              <a:buChar char="–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4431" indent="-190492" algn="l" defTabSz="380985" rtl="0" eaLnBrk="1" latinLnBrk="0" hangingPunct="1">
              <a:spcBef>
                <a:spcPct val="20000"/>
              </a:spcBef>
              <a:buFont typeface="Arial"/>
              <a:buChar char="»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95416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76401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57386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38370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/>
              <a:t>Technologie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/>
              <a:t>Données et informations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/>
              <a:t>Marché et localisation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/>
              <a:t>Usages et demande</a:t>
            </a:r>
          </a:p>
          <a:p>
            <a:endParaRPr lang="fr-FR" sz="2800" dirty="0"/>
          </a:p>
        </p:txBody>
      </p:sp>
      <p:pic>
        <p:nvPicPr>
          <p:cNvPr id="8" name="Picture 4" descr="Résultat de recherche d'images pour &quot;expertise technologique ville&quot;">
            <a:extLst>
              <a:ext uri="{FF2B5EF4-FFF2-40B4-BE49-F238E27FC236}">
                <a16:creationId xmlns:a16="http://schemas.microsoft.com/office/drawing/2014/main" id="{4193F551-88F9-442F-8526-6B432A636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131" y="1459187"/>
            <a:ext cx="2092902" cy="139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DFD9C2B8-07CD-452B-8846-0891BE8C3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303" y="4317119"/>
            <a:ext cx="1677348" cy="1256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Résultat de recherche d'images pour &quot;ouverture données publiques ville&quot;">
            <a:hlinkClick r:id="rId5"/>
            <a:extLst>
              <a:ext uri="{FF2B5EF4-FFF2-40B4-BE49-F238E27FC236}">
                <a16:creationId xmlns:a16="http://schemas.microsoft.com/office/drawing/2014/main" id="{69B6A471-A72B-44BC-9D2E-A2ED05B32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262" y="3038849"/>
            <a:ext cx="1843077" cy="1228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Résultat de recherche d'images pour &quot;users experience&quot;">
            <a:hlinkClick r:id="rId7"/>
            <a:extLst>
              <a:ext uri="{FF2B5EF4-FFF2-40B4-BE49-F238E27FC236}">
                <a16:creationId xmlns:a16="http://schemas.microsoft.com/office/drawing/2014/main" id="{64042297-10AA-4CA4-B38C-36EBBD8CB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052" y="4288192"/>
            <a:ext cx="1727538" cy="141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DAD93F5B-F243-43C1-899B-8842C562B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70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84157"/>
            <a:ext cx="7111870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Verdana" panose="020B0604030504040204" pitchFamily="34" charset="0"/>
                <a:ea typeface="Verdana" panose="020B0604030504040204" pitchFamily="34" charset="0"/>
              </a:rPr>
              <a:t>Dépasser le modèle des industries manufacturières</a:t>
            </a:r>
          </a:p>
          <a:p>
            <a:pPr marL="0" indent="0">
              <a:buNone/>
            </a:pP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8EE9DBBC-851A-4684-84B4-8B1953D31541}"/>
              </a:ext>
            </a:extLst>
          </p:cNvPr>
          <p:cNvSpPr txBox="1">
            <a:spLocks/>
          </p:cNvSpPr>
          <p:nvPr/>
        </p:nvSpPr>
        <p:spPr>
          <a:xfrm>
            <a:off x="1754245" y="1330710"/>
            <a:ext cx="7429632" cy="40076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85739" indent="-285739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9100" indent="-238115" algn="l" defTabSz="380985" rtl="0" eaLnBrk="1" latinLnBrk="0" hangingPunct="1">
              <a:spcBef>
                <a:spcPct val="20000"/>
              </a:spcBef>
              <a:buFont typeface="Arial"/>
              <a:buChar char="–"/>
              <a:defRPr sz="23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2462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33447" indent="-190492" algn="l" defTabSz="380985" rtl="0" eaLnBrk="1" latinLnBrk="0" hangingPunct="1">
              <a:spcBef>
                <a:spcPct val="20000"/>
              </a:spcBef>
              <a:buFont typeface="Arial"/>
              <a:buChar char="–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4431" indent="-190492" algn="l" defTabSz="380985" rtl="0" eaLnBrk="1" latinLnBrk="0" hangingPunct="1">
              <a:spcBef>
                <a:spcPct val="20000"/>
              </a:spcBef>
              <a:buFont typeface="Arial"/>
              <a:buChar char="»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95416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76401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57386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38370" indent="-190492" algn="l" defTabSz="380985" rtl="0" eaLnBrk="1" latinLnBrk="0" hangingPunct="1">
              <a:spcBef>
                <a:spcPct val="20000"/>
              </a:spcBef>
              <a:buFont typeface="Arial"/>
              <a:buChar char="•"/>
              <a:defRPr sz="1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fr-FR" sz="2400" dirty="0"/>
              <a:t>L’économie numérique : </a:t>
            </a:r>
            <a:r>
              <a:rPr lang="fr-FR" sz="2400" i="1" dirty="0"/>
              <a:t>une industrie de coûts fixes</a:t>
            </a:r>
          </a:p>
          <a:p>
            <a:pPr>
              <a:spcBef>
                <a:spcPts val="1800"/>
              </a:spcBef>
            </a:pPr>
            <a:r>
              <a:rPr lang="fr-FR" sz="2400" dirty="0"/>
              <a:t>L’économie numérique : </a:t>
            </a:r>
            <a:r>
              <a:rPr lang="fr-FR" sz="2400" i="1" dirty="0"/>
              <a:t>des effets de réseau</a:t>
            </a:r>
          </a:p>
          <a:p>
            <a:pPr>
              <a:spcBef>
                <a:spcPts val="1800"/>
              </a:spcBef>
            </a:pPr>
            <a:r>
              <a:rPr lang="fr-FR" sz="2400" dirty="0"/>
              <a:t>L’économie numérique : </a:t>
            </a:r>
            <a:r>
              <a:rPr lang="fr-FR" sz="2400" i="1" dirty="0"/>
              <a:t>de nouveaux modèles d’affaires</a:t>
            </a:r>
          </a:p>
          <a:p>
            <a:pPr>
              <a:spcBef>
                <a:spcPts val="1800"/>
              </a:spcBef>
            </a:pPr>
            <a:r>
              <a:rPr lang="fr-FR" sz="2400" dirty="0"/>
              <a:t>L’économie numérique : </a:t>
            </a:r>
            <a:r>
              <a:rPr lang="fr-FR" sz="2400" i="1" dirty="0"/>
              <a:t>une économie de services ?</a:t>
            </a:r>
          </a:p>
          <a:p>
            <a:pPr>
              <a:spcBef>
                <a:spcPts val="1800"/>
              </a:spcBef>
            </a:pPr>
            <a:endParaRPr lang="fr-FR" sz="2400" i="1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597BAF4-5166-4794-9DAE-908C96F45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675" y="3846171"/>
            <a:ext cx="4258962" cy="1868829"/>
          </a:xfrm>
          <a:prstGeom prst="rect">
            <a:avLst/>
          </a:prstGeom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DC8CC2F5-54F3-48F5-AA91-704B13922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26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3" y="902887"/>
            <a:ext cx="6806752" cy="4877594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fr-FR" sz="4000" dirty="0"/>
              <a:t>Merci de votre attention,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fr-FR" sz="4000" dirty="0"/>
              <a:t>			des questions ?</a:t>
            </a:r>
            <a:endParaRPr lang="fr-FR" sz="4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8" name="Picture 2" descr="https://encrypted-tbn1.gstatic.com/images?q=tbn:ANd9GcT68LRh5rgtX1DZxMnMk-MLP85E6lZ0M9_trVcifS5rney18ijm">
            <a:extLst>
              <a:ext uri="{FF2B5EF4-FFF2-40B4-BE49-F238E27FC236}">
                <a16:creationId xmlns:a16="http://schemas.microsoft.com/office/drawing/2014/main" id="{89E527AE-A376-4CC8-8CFF-4E05FADFE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495" y="2656000"/>
            <a:ext cx="3524926" cy="2640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1E6C27A0-5B73-4D44-8292-D7E645ABB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5691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CD9EE90-F8CA-46DE-8053-564591542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12CB58-E3A6-4AC4-B660-D131EC80AD62}">
  <ds:schemaRefs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0c6675b0-729b-48d4-9f82-0a71e1e2ee9a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elements/1.1/"/>
    <ds:schemaRef ds:uri="56ddd2ae-0239-4687-b282-55f3ed7a959a"/>
  </ds:schemaRefs>
</ds:datastoreItem>
</file>

<file path=customXml/itemProps3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1696</TotalTime>
  <Words>627</Words>
  <Application>Microsoft Office PowerPoint</Application>
  <PresentationFormat>Affichage à l'écran (16:10)</PresentationFormat>
  <Paragraphs>405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Verdana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François Vezier</cp:lastModifiedBy>
  <cp:revision>38</cp:revision>
  <dcterms:created xsi:type="dcterms:W3CDTF">2021-07-07T08:04:26Z</dcterms:created>
  <dcterms:modified xsi:type="dcterms:W3CDTF">2021-08-25T22:53:32Z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</Properties>
</file>